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454" r:id="rId3"/>
    <p:sldId id="456" r:id="rId4"/>
    <p:sldId id="457" r:id="rId5"/>
    <p:sldId id="478" r:id="rId6"/>
    <p:sldId id="294" r:id="rId7"/>
    <p:sldId id="277" r:id="rId8"/>
    <p:sldId id="479" r:id="rId9"/>
    <p:sldId id="455" r:id="rId10"/>
    <p:sldId id="458" r:id="rId11"/>
    <p:sldId id="476" r:id="rId12"/>
    <p:sldId id="459" r:id="rId13"/>
    <p:sldId id="461" r:id="rId14"/>
    <p:sldId id="460" r:id="rId15"/>
    <p:sldId id="463" r:id="rId16"/>
    <p:sldId id="464" r:id="rId17"/>
    <p:sldId id="465" r:id="rId18"/>
    <p:sldId id="466" r:id="rId19"/>
    <p:sldId id="468" r:id="rId20"/>
    <p:sldId id="469" r:id="rId21"/>
    <p:sldId id="470" r:id="rId22"/>
    <p:sldId id="471" r:id="rId23"/>
    <p:sldId id="472" r:id="rId24"/>
    <p:sldId id="473" r:id="rId25"/>
    <p:sldId id="477" r:id="rId26"/>
    <p:sldId id="480" r:id="rId27"/>
    <p:sldId id="481" r:id="rId28"/>
    <p:sldId id="482" r:id="rId29"/>
    <p:sldId id="474" r:id="rId30"/>
    <p:sldId id="496" r:id="rId31"/>
    <p:sldId id="483" r:id="rId32"/>
    <p:sldId id="484" r:id="rId33"/>
    <p:sldId id="488" r:id="rId34"/>
    <p:sldId id="489" r:id="rId35"/>
    <p:sldId id="491" r:id="rId36"/>
    <p:sldId id="490" r:id="rId37"/>
    <p:sldId id="497" r:id="rId38"/>
    <p:sldId id="494" r:id="rId39"/>
    <p:sldId id="475" r:id="rId40"/>
    <p:sldId id="492" r:id="rId41"/>
    <p:sldId id="495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43" autoAdjust="0"/>
    <p:restoredTop sz="82992"/>
  </p:normalViewPr>
  <p:slideViewPr>
    <p:cSldViewPr>
      <p:cViewPr varScale="1">
        <p:scale>
          <a:sx n="112" d="100"/>
          <a:sy n="112" d="100"/>
        </p:scale>
        <p:origin x="200" y="6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tiff>
</file>

<file path=ppt/media/image11.tiff>
</file>

<file path=ppt/media/image12.tiff>
</file>

<file path=ppt/media/image13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11/2/22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157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805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299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591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671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0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89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684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090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825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www.statology.org</a:t>
            </a:r>
            <a:r>
              <a:rPr lang="en-US" dirty="0"/>
              <a:t>/</a:t>
            </a:r>
            <a:r>
              <a:rPr lang="en-US" dirty="0" err="1"/>
              <a:t>dplyr</a:t>
            </a:r>
            <a:r>
              <a:rPr lang="en-US" dirty="0"/>
              <a:t>-remove-</a:t>
            </a:r>
            <a:r>
              <a:rPr lang="en-US" dirty="0" err="1"/>
              <a:t>na</a:t>
            </a:r>
            <a:r>
              <a:rPr lang="en-US" dirty="0"/>
              <a:t>/ </a:t>
            </a:r>
          </a:p>
          <a:p>
            <a:endParaRPr lang="en-US" dirty="0"/>
          </a:p>
          <a:p>
            <a:r>
              <a:rPr lang="en-US" dirty="0"/>
              <a:t>####### this could be helpful ###########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79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8560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0198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0274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5612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9784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916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767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3797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57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Interaction </a:t>
            </a:r>
            <a:r>
              <a:rPr lang="en-US"/>
              <a:t>contrasts: </a:t>
            </a:r>
          </a:p>
          <a:p>
            <a:r>
              <a:rPr lang="en-US"/>
              <a:t>https</a:t>
            </a:r>
            <a:r>
              <a:rPr lang="en-US" dirty="0"/>
              <a:t>://</a:t>
            </a:r>
            <a:r>
              <a:rPr lang="en-US" dirty="0" err="1"/>
              <a:t>cran.r-project.org</a:t>
            </a:r>
            <a:r>
              <a:rPr lang="en-US" dirty="0"/>
              <a:t>/web/packages/</a:t>
            </a:r>
            <a:r>
              <a:rPr lang="en-US" dirty="0" err="1"/>
              <a:t>emmeans</a:t>
            </a:r>
            <a:r>
              <a:rPr lang="en-US" dirty="0"/>
              <a:t>/vignettes/</a:t>
            </a:r>
            <a:r>
              <a:rPr lang="en-US" dirty="0" err="1"/>
              <a:t>interactions.html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846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debate on whether its appropriate to do this, but we will do it anyway.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cran.r-project.org</a:t>
            </a:r>
            <a:r>
              <a:rPr lang="en-US" dirty="0"/>
              <a:t>/web/packages/</a:t>
            </a:r>
            <a:r>
              <a:rPr lang="en-US" dirty="0" err="1"/>
              <a:t>emmeans</a:t>
            </a:r>
            <a:r>
              <a:rPr lang="en-US" dirty="0"/>
              <a:t>/vignettes/</a:t>
            </a:r>
            <a:r>
              <a:rPr lang="en-US" dirty="0" err="1"/>
              <a:t>interactions.html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529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 et al 2012.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216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746AE-D8C2-414E-95A8-E72CD9D02E2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24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sometimes we are interested in the interaction explicitly.</a:t>
            </a:r>
          </a:p>
          <a:p>
            <a:r>
              <a:rPr lang="en-US" dirty="0"/>
              <a:t>Also run into family-wise error rate issues (need to correct for that)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95AB-5E5D-1F4C-A812-2DEC98EA1B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8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sometimes we are interested in the interaction explicitly.</a:t>
            </a:r>
          </a:p>
          <a:p>
            <a:r>
              <a:rPr lang="en-US" dirty="0"/>
              <a:t>Also run into family-wise error rate issues (need to correct for that)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9D95AB-5E5D-1F4C-A812-2DEC98EA1B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123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63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4401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09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en.wikipedia.org/wiki/Echinochloa_crus-galli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ribbr.com/statistics/null-and-alternative-hypothese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Chapter 6</a:t>
            </a:r>
            <a:br>
              <a:rPr lang="en-US" dirty="0"/>
            </a:br>
            <a:r>
              <a:rPr lang="en-US" dirty="0"/>
              <a:t>Linear Models: 2-Way ANOVA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42841A-68BC-574F-9DD1-0703EFD9CD65}"/>
              </a:ext>
            </a:extLst>
          </p:cNvPr>
          <p:cNvSpPr txBox="1"/>
          <p:nvPr/>
        </p:nvSpPr>
        <p:spPr>
          <a:xfrm>
            <a:off x="2660451" y="4038600"/>
            <a:ext cx="3823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131-144; 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382000" cy="59436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600" dirty="0" err="1"/>
              <a:t>growth.moo</a:t>
            </a:r>
            <a:r>
              <a:rPr lang="en-US" sz="2600" dirty="0"/>
              <a:t> &lt;- </a:t>
            </a:r>
            <a:r>
              <a:rPr lang="en-US" sz="2600" dirty="0" err="1">
                <a:solidFill>
                  <a:srgbClr val="C00000"/>
                </a:solidFill>
              </a:rPr>
              <a:t>read_csv</a:t>
            </a:r>
            <a:r>
              <a:rPr lang="en-US" sz="2600" dirty="0"/>
              <a:t>("</a:t>
            </a:r>
            <a:r>
              <a:rPr lang="en-US" sz="2600" dirty="0" err="1"/>
              <a:t>growth.csv</a:t>
            </a:r>
            <a:r>
              <a:rPr lang="en-US" sz="2600" dirty="0"/>
              <a:t>")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rgbClr val="C00000"/>
                </a:solidFill>
              </a:rPr>
              <a:t>glimpse</a:t>
            </a:r>
            <a:r>
              <a:rPr lang="en-US" sz="2600" dirty="0"/>
              <a:t>(</a:t>
            </a:r>
            <a:r>
              <a:rPr lang="en-US" sz="2600" dirty="0" err="1"/>
              <a:t>growth.moo</a:t>
            </a:r>
            <a:r>
              <a:rPr lang="en-US" sz="2600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/>
              <a:t>#Rows: 48</a:t>
            </a:r>
          </a:p>
          <a:p>
            <a:pPr marL="0" indent="0">
              <a:buNone/>
            </a:pPr>
            <a:r>
              <a:rPr lang="en-US" sz="1600" dirty="0"/>
              <a:t>#Columns: 3</a:t>
            </a:r>
          </a:p>
          <a:p>
            <a:pPr marL="0" indent="0">
              <a:buNone/>
            </a:pPr>
            <a:r>
              <a:rPr lang="en-US" sz="1600" dirty="0"/>
              <a:t>#$ supplement &lt;</a:t>
            </a:r>
            <a:r>
              <a:rPr lang="en-US" sz="1600" dirty="0" err="1"/>
              <a:t>chr</a:t>
            </a:r>
            <a:r>
              <a:rPr lang="en-US" sz="1600" dirty="0"/>
              <a:t>&gt; "</a:t>
            </a:r>
            <a:r>
              <a:rPr lang="en-US" sz="1600" dirty="0" err="1"/>
              <a:t>supergain</a:t>
            </a:r>
            <a:r>
              <a:rPr lang="en-US" sz="1600" dirty="0"/>
              <a:t>", "</a:t>
            </a:r>
            <a:r>
              <a:rPr lang="en-US" sz="1600" dirty="0" err="1"/>
              <a:t>supergain</a:t>
            </a:r>
            <a:r>
              <a:rPr lang="en-US" sz="1600" dirty="0"/>
              <a:t>", "</a:t>
            </a:r>
            <a:r>
              <a:rPr lang="en-US" sz="1600" dirty="0" err="1"/>
              <a:t>supergain</a:t>
            </a:r>
            <a:r>
              <a:rPr lang="en-US" sz="1600" dirty="0"/>
              <a:t>", "</a:t>
            </a:r>
            <a:r>
              <a:rPr lang="en-US" sz="1600" dirty="0" err="1"/>
              <a:t>supergain</a:t>
            </a:r>
            <a:r>
              <a:rPr lang="en-US" sz="1600" dirty="0"/>
              <a:t>", "control", "</a:t>
            </a:r>
            <a:r>
              <a:rPr lang="en-US" sz="1600" dirty="0" err="1"/>
              <a:t>contr</a:t>
            </a:r>
            <a:r>
              <a:rPr lang="en-US" sz="1600" dirty="0"/>
              <a:t>…</a:t>
            </a:r>
          </a:p>
          <a:p>
            <a:pPr marL="0" indent="0">
              <a:buNone/>
            </a:pPr>
            <a:r>
              <a:rPr lang="en-US" sz="1600" dirty="0"/>
              <a:t>#$ diet       &lt;</a:t>
            </a:r>
            <a:r>
              <a:rPr lang="en-US" sz="1600" dirty="0" err="1"/>
              <a:t>chr</a:t>
            </a:r>
            <a:r>
              <a:rPr lang="en-US" sz="1600" dirty="0"/>
              <a:t>&gt; "wheat", "wheat", "wheat", "wheat", "wheat", "wheat", "wheat", "wheat…</a:t>
            </a:r>
          </a:p>
          <a:p>
            <a:pPr marL="0" indent="0">
              <a:buNone/>
            </a:pPr>
            <a:r>
              <a:rPr lang="en-US" sz="1600" dirty="0"/>
              <a:t>#$ gain       &lt;</a:t>
            </a:r>
            <a:r>
              <a:rPr lang="en-US" sz="1600" dirty="0" err="1"/>
              <a:t>dbl</a:t>
            </a:r>
            <a:r>
              <a:rPr lang="en-US" sz="1600" dirty="0"/>
              <a:t>&gt; 17.37125, 16.81489, 18.08184, 15.78175, 17.70656, 18.22717, 16.08650,…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600" dirty="0"/>
              <a:t># It doesn’t that know that diet and supplement should be</a:t>
            </a:r>
          </a:p>
          <a:p>
            <a:pPr marL="0" indent="0">
              <a:buNone/>
            </a:pPr>
            <a:r>
              <a:rPr lang="en-US" sz="2600" dirty="0"/>
              <a:t># considered as factors (some packages can still deal with it as is)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 err="1"/>
              <a:t>growth.moo$diet</a:t>
            </a:r>
            <a:r>
              <a:rPr lang="en-US" sz="2600" dirty="0"/>
              <a:t> &lt;-</a:t>
            </a:r>
            <a:r>
              <a:rPr lang="en-US" sz="2600" dirty="0" err="1">
                <a:solidFill>
                  <a:srgbClr val="C00000"/>
                </a:solidFill>
              </a:rPr>
              <a:t>as.factor</a:t>
            </a:r>
            <a:r>
              <a:rPr lang="en-US" sz="2600" dirty="0"/>
              <a:t>(</a:t>
            </a:r>
            <a:r>
              <a:rPr lang="en-US" sz="2600" dirty="0" err="1"/>
              <a:t>growth.moo$diet</a:t>
            </a:r>
            <a:r>
              <a:rPr lang="en-US" sz="2600" dirty="0"/>
              <a:t>)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 err="1"/>
              <a:t>growth.moo$supplement</a:t>
            </a:r>
            <a:r>
              <a:rPr lang="en-US" sz="2600" dirty="0"/>
              <a:t> &lt; </a:t>
            </a:r>
            <a:r>
              <a:rPr lang="en-US" sz="2600" dirty="0" err="1">
                <a:solidFill>
                  <a:srgbClr val="C00000"/>
                </a:solidFill>
              </a:rPr>
              <a:t>as.factor</a:t>
            </a:r>
            <a:r>
              <a:rPr lang="en-US" sz="2600" dirty="0"/>
              <a:t>(</a:t>
            </a:r>
            <a:r>
              <a:rPr lang="en-US" sz="2600" dirty="0" err="1"/>
              <a:t>growth.moo$supplement</a:t>
            </a:r>
            <a:r>
              <a:rPr lang="en-US" sz="2600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34851B6-AAD4-164F-8D43-9B9BF65372D1}"/>
              </a:ext>
            </a:extLst>
          </p:cNvPr>
          <p:cNvCxnSpPr/>
          <p:nvPr/>
        </p:nvCxnSpPr>
        <p:spPr>
          <a:xfrm flipH="1">
            <a:off x="1981200" y="2286000"/>
            <a:ext cx="685800" cy="685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157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534400" cy="59436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</a:t>
            </a:r>
            <a:r>
              <a:rPr lang="en-US" dirty="0" err="1"/>
              <a:t>growth.moo</a:t>
            </a:r>
            <a:r>
              <a:rPr lang="en-US" dirty="0"/>
              <a:t>) # diet and supplement should be factors now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levels</a:t>
            </a:r>
            <a:r>
              <a:rPr lang="en-US" dirty="0"/>
              <a:t>(</a:t>
            </a:r>
            <a:r>
              <a:rPr lang="en-US" dirty="0" err="1"/>
              <a:t>growth.moo$diet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 [1] "barley" "oats" "wheat"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levels</a:t>
            </a:r>
            <a:r>
              <a:rPr lang="en-US" dirty="0"/>
              <a:t>(</a:t>
            </a:r>
            <a:r>
              <a:rPr lang="en-US" dirty="0" err="1"/>
              <a:t>growth.moo$supplement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#[1] "</a:t>
            </a:r>
            <a:r>
              <a:rPr lang="en-US" dirty="0" err="1"/>
              <a:t>agrimore</a:t>
            </a:r>
            <a:r>
              <a:rPr lang="en-US" dirty="0"/>
              <a:t>" "control" "</a:t>
            </a:r>
            <a:r>
              <a:rPr lang="en-US" dirty="0" err="1"/>
              <a:t>supergain</a:t>
            </a:r>
            <a:r>
              <a:rPr lang="en-US" dirty="0"/>
              <a:t>" "</a:t>
            </a:r>
            <a:r>
              <a:rPr lang="en-US" dirty="0" err="1"/>
              <a:t>supersupp</a:t>
            </a:r>
            <a:r>
              <a:rPr lang="en-US" dirty="0"/>
              <a:t>"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One of the things we can immediately see is that the supplements include a </a:t>
            </a:r>
            <a:r>
              <a:rPr lang="en-US" dirty="0">
                <a:solidFill>
                  <a:srgbClr val="7030A0"/>
                </a:solidFill>
              </a:rPr>
              <a:t>control level</a:t>
            </a:r>
            <a:r>
              <a:rPr lang="en-US" dirty="0"/>
              <a:t>, but the </a:t>
            </a:r>
            <a:r>
              <a:rPr lang="en-US" dirty="0" err="1"/>
              <a:t>agrimore</a:t>
            </a:r>
            <a:r>
              <a:rPr lang="en-US" dirty="0"/>
              <a:t> level is in front of it alphabetically.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Important to put the </a:t>
            </a:r>
            <a:r>
              <a:rPr lang="en-US" dirty="0">
                <a:solidFill>
                  <a:srgbClr val="7030A0"/>
                </a:solidFill>
              </a:rPr>
              <a:t>control level </a:t>
            </a:r>
            <a:r>
              <a:rPr lang="en-US" dirty="0"/>
              <a:t>first (if there is one) because it provides the baseline of comparison in the coefficients table (we saw this before in 1-way ANOVA; same thing here). Otherwise coefficients make less intuitive sense.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289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3820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Here we employ the function </a:t>
            </a:r>
            <a:r>
              <a:rPr lang="en-US" dirty="0">
                <a:solidFill>
                  <a:srgbClr val="C00000"/>
                </a:solidFill>
              </a:rPr>
              <a:t>relevel()</a:t>
            </a:r>
            <a:r>
              <a:rPr lang="en-US" dirty="0"/>
              <a:t>, which creates a new reference level by re-ordering levels of the factor. </a:t>
            </a:r>
          </a:p>
          <a:p>
            <a:pPr marL="0" indent="0">
              <a:buNone/>
            </a:pPr>
            <a:r>
              <a:rPr lang="en-US" dirty="0"/>
              <a:t>We use it with the </a:t>
            </a:r>
            <a:r>
              <a:rPr lang="en-US" dirty="0">
                <a:solidFill>
                  <a:srgbClr val="C00000"/>
                </a:solidFill>
              </a:rPr>
              <a:t>mutate() </a:t>
            </a:r>
            <a:r>
              <a:rPr lang="en-US" dirty="0"/>
              <a:t>function from </a:t>
            </a:r>
            <a:r>
              <a:rPr lang="en-US" dirty="0" err="1">
                <a:solidFill>
                  <a:srgbClr val="C00000"/>
                </a:solidFill>
              </a:rPr>
              <a:t>dplyr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growth.moo</a:t>
            </a:r>
            <a:r>
              <a:rPr lang="en-US" dirty="0"/>
              <a:t> &lt;-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C00000"/>
                </a:solidFill>
              </a:rPr>
              <a:t>mutate</a:t>
            </a:r>
            <a:r>
              <a:rPr lang="en-US" dirty="0"/>
              <a:t>(</a:t>
            </a:r>
            <a:r>
              <a:rPr lang="en-US" dirty="0" err="1"/>
              <a:t>growth.moo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supplement</a:t>
            </a:r>
            <a:r>
              <a:rPr lang="en-US" dirty="0"/>
              <a:t> = </a:t>
            </a:r>
            <a:r>
              <a:rPr lang="en-US" dirty="0">
                <a:solidFill>
                  <a:srgbClr val="C00000"/>
                </a:solidFill>
              </a:rPr>
              <a:t>relevel</a:t>
            </a:r>
            <a:r>
              <a:rPr lang="en-US" dirty="0"/>
              <a:t>(supplement, </a:t>
            </a:r>
            <a:r>
              <a:rPr lang="en-US" dirty="0">
                <a:solidFill>
                  <a:srgbClr val="00B050"/>
                </a:solidFill>
              </a:rPr>
              <a:t>ref</a:t>
            </a:r>
            <a:r>
              <a:rPr lang="en-US" dirty="0"/>
              <a:t>=</a:t>
            </a:r>
            <a:r>
              <a:rPr lang="en-US" dirty="0">
                <a:solidFill>
                  <a:srgbClr val="0432FF"/>
                </a:solidFill>
              </a:rPr>
              <a:t>"control"</a:t>
            </a:r>
            <a:r>
              <a:rPr lang="en-US" dirty="0"/>
              <a:t>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levels</a:t>
            </a:r>
            <a:r>
              <a:rPr lang="en-US" dirty="0"/>
              <a:t>(</a:t>
            </a:r>
            <a:r>
              <a:rPr lang="en-US" dirty="0" err="1"/>
              <a:t>growth.moo$supplement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## [1] "control" "</a:t>
            </a:r>
            <a:r>
              <a:rPr lang="en-US" dirty="0" err="1"/>
              <a:t>agrimore</a:t>
            </a:r>
            <a:r>
              <a:rPr lang="en-US" dirty="0"/>
              <a:t>" "</a:t>
            </a:r>
            <a:r>
              <a:rPr lang="en-US" dirty="0" err="1"/>
              <a:t>supergain</a:t>
            </a:r>
            <a:r>
              <a:rPr lang="en-US" dirty="0"/>
              <a:t>" "</a:t>
            </a:r>
            <a:r>
              <a:rPr lang="en-US" dirty="0" err="1"/>
              <a:t>supersupp</a:t>
            </a:r>
            <a:r>
              <a:rPr lang="en-US" dirty="0"/>
              <a:t>"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277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0"/>
            <a:ext cx="8534400" cy="71628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800" dirty="0" err="1"/>
              <a:t>sumMoo</a:t>
            </a:r>
            <a:r>
              <a:rPr lang="en-US" sz="3800" dirty="0"/>
              <a:t> &lt;- </a:t>
            </a:r>
            <a:r>
              <a:rPr lang="en-US" sz="3800" dirty="0" err="1"/>
              <a:t>growth.moo</a:t>
            </a:r>
            <a:r>
              <a:rPr lang="en-US" sz="3800" dirty="0"/>
              <a:t> %&gt;%</a:t>
            </a:r>
          </a:p>
          <a:p>
            <a:pPr marL="0" indent="0">
              <a:buNone/>
            </a:pPr>
            <a:r>
              <a:rPr lang="en-US" sz="3800" dirty="0"/>
              <a:t>	</a:t>
            </a:r>
            <a:r>
              <a:rPr lang="en-US" sz="3800" dirty="0" err="1">
                <a:solidFill>
                  <a:srgbClr val="C00000"/>
                </a:solidFill>
              </a:rPr>
              <a:t>group_by</a:t>
            </a:r>
            <a:r>
              <a:rPr lang="en-US" sz="3800" dirty="0"/>
              <a:t>(diet, supplement) %&gt;%</a:t>
            </a:r>
          </a:p>
          <a:p>
            <a:pPr marL="0" indent="0">
              <a:buNone/>
            </a:pPr>
            <a:r>
              <a:rPr lang="en-US" sz="3800" dirty="0"/>
              <a:t>		</a:t>
            </a:r>
            <a:r>
              <a:rPr lang="en-US" sz="3800" dirty="0" err="1">
                <a:solidFill>
                  <a:srgbClr val="C00000"/>
                </a:solidFill>
              </a:rPr>
              <a:t>summarise</a:t>
            </a:r>
            <a:r>
              <a:rPr lang="en-US" sz="3800" dirty="0"/>
              <a:t>(</a:t>
            </a:r>
            <a:r>
              <a:rPr lang="en-US" sz="3800" dirty="0" err="1">
                <a:solidFill>
                  <a:srgbClr val="00B050"/>
                </a:solidFill>
              </a:rPr>
              <a:t>meanGrow</a:t>
            </a:r>
            <a:r>
              <a:rPr lang="en-US" sz="3800" dirty="0"/>
              <a:t> = </a:t>
            </a:r>
            <a:r>
              <a:rPr lang="en-US" sz="3800" dirty="0">
                <a:solidFill>
                  <a:srgbClr val="C00000"/>
                </a:solidFill>
              </a:rPr>
              <a:t>mean</a:t>
            </a:r>
            <a:r>
              <a:rPr lang="en-US" sz="3800" dirty="0"/>
              <a:t>(gain))</a:t>
            </a:r>
          </a:p>
          <a:p>
            <a:pPr marL="0" indent="0">
              <a:buNone/>
            </a:pPr>
            <a:endParaRPr lang="en-US" sz="38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3800" dirty="0"/>
              <a:t># make sure it worked</a:t>
            </a:r>
          </a:p>
          <a:p>
            <a:pPr marL="0" indent="0">
              <a:buNone/>
            </a:pPr>
            <a:r>
              <a:rPr lang="en-US" sz="3800" dirty="0" err="1"/>
              <a:t>sumMoo</a:t>
            </a:r>
            <a:endParaRPr lang="en-US" sz="3800" dirty="0"/>
          </a:p>
          <a:p>
            <a:pPr marL="0" indent="0">
              <a:buNone/>
            </a:pPr>
            <a:endParaRPr lang="en-US" sz="38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3800" dirty="0"/>
              <a:t>## Source: local data frame [12 x 3]</a:t>
            </a:r>
          </a:p>
          <a:p>
            <a:pPr marL="0" indent="0">
              <a:buNone/>
            </a:pPr>
            <a:r>
              <a:rPr lang="en-US" sz="3800" dirty="0"/>
              <a:t>## Groups: diet [?]</a:t>
            </a:r>
          </a:p>
          <a:p>
            <a:pPr marL="0" indent="0">
              <a:buNone/>
            </a:pPr>
            <a:r>
              <a:rPr lang="en-US" sz="3800" dirty="0"/>
              <a:t>##</a:t>
            </a:r>
          </a:p>
          <a:p>
            <a:pPr marL="0" indent="0">
              <a:buNone/>
            </a:pPr>
            <a:r>
              <a:rPr lang="en-US" sz="3800" dirty="0"/>
              <a:t>## diet		supplement	</a:t>
            </a:r>
            <a:r>
              <a:rPr lang="en-US" sz="3800" dirty="0" err="1"/>
              <a:t>meanGrow</a:t>
            </a:r>
            <a:endParaRPr lang="en-US" sz="3800" dirty="0"/>
          </a:p>
          <a:p>
            <a:pPr marL="0" indent="0">
              <a:buNone/>
            </a:pPr>
            <a:r>
              <a:rPr lang="en-US" sz="3800" dirty="0"/>
              <a:t>## (</a:t>
            </a:r>
            <a:r>
              <a:rPr lang="en-US" sz="3800" dirty="0" err="1"/>
              <a:t>fctr</a:t>
            </a:r>
            <a:r>
              <a:rPr lang="en-US" sz="3800" dirty="0"/>
              <a:t>)	(</a:t>
            </a:r>
            <a:r>
              <a:rPr lang="en-US" sz="3800" dirty="0" err="1"/>
              <a:t>fctr</a:t>
            </a:r>
            <a:r>
              <a:rPr lang="en-US" sz="3800" dirty="0"/>
              <a:t>)		(</a:t>
            </a:r>
            <a:r>
              <a:rPr lang="en-US" sz="3800" dirty="0" err="1"/>
              <a:t>dbl</a:t>
            </a:r>
            <a:r>
              <a:rPr lang="en-US" sz="3800" dirty="0"/>
              <a:t>)</a:t>
            </a:r>
          </a:p>
          <a:p>
            <a:pPr marL="0" indent="0">
              <a:buNone/>
            </a:pPr>
            <a:r>
              <a:rPr lang="en-US" sz="3800" dirty="0"/>
              <a:t>## 1 barley 	control 	23.29665</a:t>
            </a:r>
          </a:p>
          <a:p>
            <a:pPr marL="0" indent="0">
              <a:buNone/>
            </a:pPr>
            <a:r>
              <a:rPr lang="en-US" sz="3800" dirty="0"/>
              <a:t>## 2 barley 	</a:t>
            </a:r>
            <a:r>
              <a:rPr lang="en-US" sz="3800" dirty="0" err="1"/>
              <a:t>agrimore</a:t>
            </a:r>
            <a:r>
              <a:rPr lang="en-US" sz="3800" dirty="0"/>
              <a:t> 	26.34848</a:t>
            </a:r>
          </a:p>
          <a:p>
            <a:pPr marL="0" indent="0">
              <a:buNone/>
            </a:pPr>
            <a:r>
              <a:rPr lang="en-US" sz="3800" dirty="0"/>
              <a:t>## 3 barley 	</a:t>
            </a:r>
            <a:r>
              <a:rPr lang="en-US" sz="3800" dirty="0" err="1"/>
              <a:t>supergain</a:t>
            </a:r>
            <a:r>
              <a:rPr lang="en-US" sz="3800" dirty="0"/>
              <a:t> 	22.46612</a:t>
            </a:r>
          </a:p>
          <a:p>
            <a:pPr marL="0" indent="0">
              <a:buNone/>
            </a:pPr>
            <a:r>
              <a:rPr lang="en-US" sz="3800" dirty="0"/>
              <a:t>## 4 barley 	</a:t>
            </a:r>
            <a:r>
              <a:rPr lang="en-US" sz="3800" dirty="0" err="1"/>
              <a:t>supersupp</a:t>
            </a:r>
            <a:r>
              <a:rPr lang="en-US" sz="3800" dirty="0"/>
              <a:t>	25.57530</a:t>
            </a:r>
          </a:p>
          <a:p>
            <a:pPr marL="0" indent="0">
              <a:buNone/>
            </a:pPr>
            <a:r>
              <a:rPr lang="en-US" sz="3800" dirty="0"/>
              <a:t>## 5 oats 	control		20.49366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1600200"/>
            <a:ext cx="3886200" cy="1143000"/>
          </a:xfrm>
          <a:ln>
            <a:solidFill>
              <a:srgbClr val="0432FF"/>
            </a:solidFill>
          </a:ln>
        </p:spPr>
        <p:txBody>
          <a:bodyPr>
            <a:normAutofit fontScale="90000"/>
          </a:bodyPr>
          <a:lstStyle/>
          <a:p>
            <a:r>
              <a:rPr lang="en-US" sz="2400" dirty="0"/>
              <a:t># calculate mean weight gain for all 12 combinations 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64487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75438000" cy="387270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As always, our first step in analysis is a figure: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</a:t>
            </a:r>
            <a:r>
              <a:rPr lang="en-US" dirty="0" err="1"/>
              <a:t>sumMoo</a:t>
            </a:r>
            <a:r>
              <a:rPr lang="en-US" dirty="0"/>
              <a:t>, </a:t>
            </a:r>
            <a:r>
              <a:rPr lang="en-US" dirty="0" err="1">
                <a:solidFill>
                  <a:srgbClr val="C00000"/>
                </a:solidFill>
              </a:rPr>
              <a:t>aes</a:t>
            </a:r>
            <a:r>
              <a:rPr lang="en-US" dirty="0"/>
              <a:t>(</a:t>
            </a:r>
            <a:r>
              <a:rPr lang="en-US" dirty="0">
                <a:solidFill>
                  <a:srgbClr val="00B050"/>
                </a:solidFill>
              </a:rPr>
              <a:t>x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= supplement, </a:t>
            </a:r>
            <a:r>
              <a:rPr lang="en-US" dirty="0">
                <a:solidFill>
                  <a:srgbClr val="00B050"/>
                </a:solidFill>
              </a:rPr>
              <a:t>y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= </a:t>
            </a:r>
            <a:r>
              <a:rPr lang="en-US" dirty="0" err="1"/>
              <a:t>meanGrow</a:t>
            </a:r>
            <a:r>
              <a:rPr lang="en-US" dirty="0"/>
              <a:t>)) +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	</a:t>
            </a:r>
            <a:r>
              <a:rPr lang="en-US" dirty="0" err="1">
                <a:solidFill>
                  <a:srgbClr val="C00000"/>
                </a:solidFill>
              </a:rPr>
              <a:t>geom_point</a:t>
            </a:r>
            <a:r>
              <a:rPr lang="en-US" dirty="0"/>
              <a:t>()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theme_bw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41AD9AA-17D7-4841-854A-33B86E7AE5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01F47EA-DABD-5243-8042-BBBEDCA1A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5BFEBAF4-BBC3-B84A-86DD-CEDC3AD812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667000"/>
            <a:ext cx="4648200" cy="332014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9EC3CD6-95F5-C84A-9C6B-0D509673AD60}"/>
              </a:ext>
            </a:extLst>
          </p:cNvPr>
          <p:cNvSpPr/>
          <p:nvPr/>
        </p:nvSpPr>
        <p:spPr>
          <a:xfrm>
            <a:off x="527824" y="6102812"/>
            <a:ext cx="81589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Helvetica" pitchFamily="2" charset="0"/>
              </a:rPr>
              <a:t>The effect of </a:t>
            </a:r>
            <a:r>
              <a:rPr lang="en-US" b="1" dirty="0">
                <a:latin typeface="Helvetica" pitchFamily="2" charset="0"/>
              </a:rPr>
              <a:t>supplement type </a:t>
            </a:r>
            <a:r>
              <a:rPr lang="en-US" dirty="0">
                <a:latin typeface="Helvetica" pitchFamily="2" charset="0"/>
              </a:rPr>
              <a:t>on cow weight </a:t>
            </a:r>
            <a:r>
              <a:rPr lang="en-US" b="1" dirty="0">
                <a:latin typeface="Helvetica" pitchFamily="2" charset="0"/>
              </a:rPr>
              <a:t>gain</a:t>
            </a:r>
            <a:r>
              <a:rPr lang="en-US" dirty="0">
                <a:latin typeface="Helvetica" pitchFamily="2" charset="0"/>
              </a:rPr>
              <a:t> depends on the diet.</a:t>
            </a:r>
            <a:endParaRPr lang="en-US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020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75438000" cy="387270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next step is connecting the dots to visualize the</a:t>
            </a:r>
          </a:p>
          <a:p>
            <a:pPr marL="0" indent="0">
              <a:buNone/>
            </a:pPr>
            <a:r>
              <a:rPr lang="en-US" dirty="0"/>
              <a:t>second factor.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</a:t>
            </a:r>
            <a:r>
              <a:rPr lang="en-US" dirty="0" err="1"/>
              <a:t>sumMoo</a:t>
            </a:r>
            <a:r>
              <a:rPr lang="en-US" dirty="0"/>
              <a:t>, </a:t>
            </a:r>
            <a:r>
              <a:rPr lang="en-US" dirty="0" err="1">
                <a:solidFill>
                  <a:srgbClr val="C00000"/>
                </a:solidFill>
              </a:rPr>
              <a:t>aes</a:t>
            </a:r>
            <a:r>
              <a:rPr lang="en-US" dirty="0"/>
              <a:t>(</a:t>
            </a:r>
            <a:r>
              <a:rPr lang="en-US" dirty="0">
                <a:solidFill>
                  <a:srgbClr val="00B050"/>
                </a:solidFill>
              </a:rPr>
              <a:t>x</a:t>
            </a:r>
            <a:r>
              <a:rPr lang="en-US" dirty="0"/>
              <a:t> = supplement, </a:t>
            </a:r>
            <a:r>
              <a:rPr lang="en-US" dirty="0">
                <a:solidFill>
                  <a:srgbClr val="00B050"/>
                </a:solidFill>
              </a:rPr>
              <a:t>y</a:t>
            </a:r>
            <a:r>
              <a:rPr lang="en-US" dirty="0"/>
              <a:t> = </a:t>
            </a:r>
            <a:r>
              <a:rPr lang="en-US" dirty="0" err="1"/>
              <a:t>meanGrow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00B050"/>
                </a:solidFill>
              </a:rPr>
              <a:t>colour</a:t>
            </a:r>
            <a:r>
              <a:rPr lang="en-US" dirty="0"/>
              <a:t> = diet, </a:t>
            </a:r>
            <a:r>
              <a:rPr lang="en-US" dirty="0">
                <a:solidFill>
                  <a:srgbClr val="00B050"/>
                </a:solidFill>
              </a:rPr>
              <a:t>group</a:t>
            </a:r>
            <a:r>
              <a:rPr lang="en-US" dirty="0"/>
              <a:t> = diet))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geom_point</a:t>
            </a:r>
            <a:r>
              <a:rPr lang="en-US" dirty="0"/>
              <a:t>()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geom_line</a:t>
            </a:r>
            <a:r>
              <a:rPr lang="en-US" dirty="0"/>
              <a:t>() +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theme_bw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41AD9AA-17D7-4841-854A-33B86E7AE5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01F47EA-DABD-5243-8042-BBBEDCA1A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D1C260B3-10E0-6549-9008-8B7797BD7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3591025"/>
            <a:ext cx="4419600" cy="315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8AB106-EE78-294E-B4CB-A003A415E4E8}"/>
              </a:ext>
            </a:extLst>
          </p:cNvPr>
          <p:cNvSpPr txBox="1"/>
          <p:nvPr/>
        </p:nvSpPr>
        <p:spPr>
          <a:xfrm>
            <a:off x="449981" y="5547554"/>
            <a:ext cx="335280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Does the effect of supplement type on cow weight gain </a:t>
            </a:r>
            <a:r>
              <a:rPr lang="en-US" b="1" dirty="0"/>
              <a:t>depend</a:t>
            </a:r>
            <a:r>
              <a:rPr lang="en-US" dirty="0"/>
              <a:t> on the diet?</a:t>
            </a:r>
          </a:p>
        </p:txBody>
      </p:sp>
    </p:spTree>
    <p:extLst>
      <p:ext uri="{BB962C8B-B14F-4D97-AF65-F5344CB8AC3E}">
        <p14:creationId xmlns:p14="http://schemas.microsoft.com/office/powerpoint/2010/main" val="2274930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303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Both </a:t>
            </a:r>
            <a:r>
              <a:rPr lang="en-US" dirty="0">
                <a:solidFill>
                  <a:srgbClr val="0432FF"/>
                </a:solidFill>
              </a:rPr>
              <a:t>diet</a:t>
            </a:r>
            <a:r>
              <a:rPr lang="en-US" dirty="0"/>
              <a:t> and </a:t>
            </a:r>
            <a:r>
              <a:rPr lang="en-US" dirty="0">
                <a:solidFill>
                  <a:srgbClr val="0432FF"/>
                </a:solidFill>
              </a:rPr>
              <a:t>supplement type </a:t>
            </a:r>
            <a:r>
              <a:rPr lang="en-US" dirty="0"/>
              <a:t>seem to have an effect.</a:t>
            </a:r>
          </a:p>
          <a:p>
            <a:pPr marL="0" indent="0">
              <a:buNone/>
            </a:pPr>
            <a:r>
              <a:rPr lang="en-US" dirty="0"/>
              <a:t>Build a model to test both main effects, and their interaction.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/>
              <a:t>model_cow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lm</a:t>
            </a:r>
            <a:r>
              <a:rPr lang="en-US" sz="2400" dirty="0"/>
              <a:t>(gain ~ diet * supplement, 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</a:t>
            </a:r>
            <a:r>
              <a:rPr lang="en-US" sz="2400" dirty="0" err="1"/>
              <a:t>growth.moo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This says “test the hypothesis that weight gain is a function of </a:t>
            </a:r>
            <a:r>
              <a:rPr lang="en-US" sz="2400" dirty="0">
                <a:solidFill>
                  <a:srgbClr val="0432FF"/>
                </a:solidFill>
              </a:rPr>
              <a:t>diet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432FF"/>
                </a:solidFill>
              </a:rPr>
              <a:t>supplement</a:t>
            </a:r>
            <a:r>
              <a:rPr lang="en-US" sz="2400" dirty="0"/>
              <a:t>, AND their </a:t>
            </a:r>
            <a:r>
              <a:rPr lang="en-US" sz="2400" dirty="0">
                <a:solidFill>
                  <a:srgbClr val="0432FF"/>
                </a:solidFill>
              </a:rPr>
              <a:t>interaction</a:t>
            </a:r>
            <a:r>
              <a:rPr lang="en-US" sz="2400" dirty="0"/>
              <a:t>”. (Notice the * notation)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First, examine model assumptions.</a:t>
            </a: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autoplot</a:t>
            </a:r>
            <a:r>
              <a:rPr lang="en-US" sz="2400" dirty="0"/>
              <a:t>(</a:t>
            </a:r>
            <a:r>
              <a:rPr lang="en-US" sz="2400" dirty="0" err="1"/>
              <a:t>model_cow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smooth.colour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/>
              <a:t>= NA)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41AD9AA-17D7-4841-854A-33B86E7AE5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01F47EA-DABD-5243-8042-BBBEDCA1A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172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3038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141AD9AA-17D7-4841-854A-33B86E7AE5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F01F47EA-DABD-5243-8042-BBBEDCA1A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27432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Chart, calendar&#10;&#10;Description automatically generated">
            <a:extLst>
              <a:ext uri="{FF2B5EF4-FFF2-40B4-BE49-F238E27FC236}">
                <a16:creationId xmlns:a16="http://schemas.microsoft.com/office/drawing/2014/main" id="{7E318E61-C8F6-5240-804F-2DC20413E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" y="1001511"/>
            <a:ext cx="6918961" cy="49421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4AEC7F-DE91-2E45-BDC4-F5CCED598DBC}"/>
              </a:ext>
            </a:extLst>
          </p:cNvPr>
          <p:cNvSpPr txBox="1"/>
          <p:nvPr/>
        </p:nvSpPr>
        <p:spPr>
          <a:xfrm>
            <a:off x="838201" y="6096000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 great, but no troublesome patterns. The general linear model is actually quite robust to moderate deviations from normality, so let’s keep going.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690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610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anova</a:t>
            </a:r>
            <a:r>
              <a:rPr lang="en-US" dirty="0"/>
              <a:t>(</a:t>
            </a:r>
            <a:r>
              <a:rPr lang="en-US" dirty="0" err="1"/>
              <a:t>model_cow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## Analysis of Variance Table</a:t>
            </a:r>
          </a:p>
          <a:p>
            <a:pPr marL="0" indent="0">
              <a:buNone/>
            </a:pPr>
            <a:r>
              <a:rPr lang="en-US" dirty="0"/>
              <a:t>##</a:t>
            </a:r>
          </a:p>
          <a:p>
            <a:pPr marL="0" indent="0">
              <a:buNone/>
            </a:pPr>
            <a:r>
              <a:rPr lang="en-US" sz="1600" dirty="0"/>
              <a:t>## Response: gain</a:t>
            </a:r>
          </a:p>
          <a:p>
            <a:pPr marL="0" indent="0">
              <a:buNone/>
            </a:pPr>
            <a:r>
              <a:rPr lang="en-US" sz="1600" dirty="0"/>
              <a:t>## 			Df 	Sum Sq 	Mean Sq 	F value	</a:t>
            </a:r>
            <a:r>
              <a:rPr lang="en-US" sz="1600" dirty="0" err="1"/>
              <a:t>Pr</a:t>
            </a:r>
            <a:r>
              <a:rPr lang="en-US" sz="1600" dirty="0"/>
              <a:t>(&gt;F)</a:t>
            </a:r>
          </a:p>
          <a:p>
            <a:pPr marL="0" indent="0">
              <a:buNone/>
            </a:pPr>
            <a:r>
              <a:rPr lang="en-US" sz="1600" dirty="0"/>
              <a:t>## diet 			2 	287.171	143.586 	83.5201 	2.999e-14 ***</a:t>
            </a:r>
          </a:p>
          <a:p>
            <a:pPr marL="0" indent="0">
              <a:buNone/>
            </a:pPr>
            <a:r>
              <a:rPr lang="en-US" sz="1600" dirty="0"/>
              <a:t>## supplement 		3 	91.881	30.627 	17.8150 	2.952e-07 ***</a:t>
            </a:r>
          </a:p>
          <a:p>
            <a:pPr marL="0" indent="0">
              <a:buNone/>
            </a:pPr>
            <a:r>
              <a:rPr lang="en-US" sz="1600" dirty="0"/>
              <a:t>## </a:t>
            </a:r>
            <a:r>
              <a:rPr lang="en-US" sz="1600" dirty="0" err="1"/>
              <a:t>diet:supplement</a:t>
            </a:r>
            <a:r>
              <a:rPr lang="en-US" sz="1600" dirty="0"/>
              <a:t> 		6 	3.406	0.568 	0.3302 	0.9166</a:t>
            </a:r>
          </a:p>
          <a:p>
            <a:pPr marL="0" indent="0">
              <a:buNone/>
            </a:pPr>
            <a:r>
              <a:rPr lang="en-US" sz="1600" dirty="0"/>
              <a:t>## Residuals 		36 	61.890	1.719</a:t>
            </a:r>
          </a:p>
          <a:p>
            <a:pPr marL="0" indent="0">
              <a:buNone/>
            </a:pPr>
            <a:r>
              <a:rPr lang="en-US" sz="1600" dirty="0"/>
              <a:t>## ---</a:t>
            </a:r>
          </a:p>
          <a:p>
            <a:pPr marL="0" indent="0">
              <a:buNone/>
            </a:pPr>
            <a:r>
              <a:rPr lang="en-US" sz="1600" dirty="0"/>
              <a:t>## </a:t>
            </a:r>
            <a:r>
              <a:rPr lang="en-US" sz="1600" dirty="0" err="1"/>
              <a:t>Signif</a:t>
            </a:r>
            <a:r>
              <a:rPr lang="en-US" sz="1600" dirty="0"/>
              <a:t>. codes:</a:t>
            </a:r>
          </a:p>
          <a:p>
            <a:pPr marL="0" indent="0">
              <a:buNone/>
            </a:pPr>
            <a:r>
              <a:rPr lang="en-US" sz="1600" dirty="0"/>
              <a:t>## 0 '***' 0.001 '**' 0.01 '*' 0.05 '.' 0.1 ' ' 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4D0AA-3889-D54C-A825-AFBB143B7F69}"/>
              </a:ext>
            </a:extLst>
          </p:cNvPr>
          <p:cNvSpPr txBox="1"/>
          <p:nvPr/>
        </p:nvSpPr>
        <p:spPr>
          <a:xfrm>
            <a:off x="533400" y="5906869"/>
            <a:ext cx="822959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>
                <a:solidFill>
                  <a:srgbClr val="0432FF"/>
                </a:solidFill>
              </a:rPr>
              <a:t>diet</a:t>
            </a:r>
            <a:r>
              <a:rPr lang="en-US" dirty="0"/>
              <a:t>*</a:t>
            </a:r>
            <a:r>
              <a:rPr lang="en-US" dirty="0">
                <a:solidFill>
                  <a:srgbClr val="0432FF"/>
                </a:solidFill>
              </a:rPr>
              <a:t>supplement</a:t>
            </a:r>
            <a:r>
              <a:rPr lang="en-US" dirty="0"/>
              <a:t> has indeed expanded to provide three rows, corresponding to the variation explained by diet, the supplement, and the interaction. (:=*)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88D9F23-82CC-7648-A2CA-8F4C9DF2C3E5}"/>
              </a:ext>
            </a:extLst>
          </p:cNvPr>
          <p:cNvGrpSpPr/>
          <p:nvPr/>
        </p:nvGrpSpPr>
        <p:grpSpPr>
          <a:xfrm>
            <a:off x="5029200" y="1219200"/>
            <a:ext cx="3958261" cy="2567781"/>
            <a:chOff x="5029200" y="1219200"/>
            <a:chExt cx="3958261" cy="256778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E7A8C1F-E0A2-2248-B07A-C4664321029E}"/>
                </a:ext>
              </a:extLst>
            </p:cNvPr>
            <p:cNvSpPr txBox="1"/>
            <p:nvPr/>
          </p:nvSpPr>
          <p:spPr>
            <a:xfrm>
              <a:off x="5410200" y="1219200"/>
              <a:ext cx="3577261" cy="646331"/>
            </a:xfrm>
            <a:prstGeom prst="rect">
              <a:avLst/>
            </a:prstGeom>
            <a:noFill/>
            <a:ln>
              <a:solidFill>
                <a:srgbClr val="0432F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The majority of variation due to diet</a:t>
              </a:r>
            </a:p>
            <a:p>
              <a:r>
                <a:rPr lang="en-US" dirty="0"/>
                <a:t>143 out of a total of 176.5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18793AC-C4DE-5648-B772-99F374BAE4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29200" y="1542365"/>
              <a:ext cx="381000" cy="2244616"/>
            </a:xfrm>
            <a:prstGeom prst="straightConnector1">
              <a:avLst/>
            </a:prstGeom>
            <a:ln>
              <a:solidFill>
                <a:srgbClr val="0432F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F748CED-3534-374D-8A4F-3C527CED83BA}"/>
              </a:ext>
            </a:extLst>
          </p:cNvPr>
          <p:cNvSpPr txBox="1"/>
          <p:nvPr/>
        </p:nvSpPr>
        <p:spPr>
          <a:xfrm>
            <a:off x="6214910" y="2118101"/>
            <a:ext cx="2758411" cy="646331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Supplement explained 30.6 out of a total of 176.5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2B6EAD-C86F-C141-9B78-A30A8F20AE2C}"/>
              </a:ext>
            </a:extLst>
          </p:cNvPr>
          <p:cNvCxnSpPr>
            <a:cxnSpLocks/>
          </p:cNvCxnSpPr>
          <p:nvPr/>
        </p:nvCxnSpPr>
        <p:spPr>
          <a:xfrm flipH="1">
            <a:off x="5715000" y="2543660"/>
            <a:ext cx="499910" cy="1566486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6CB8F8A-F64E-D743-9E51-E05CDE8A6BEA}"/>
              </a:ext>
            </a:extLst>
          </p:cNvPr>
          <p:cNvSpPr txBox="1"/>
          <p:nvPr/>
        </p:nvSpPr>
        <p:spPr>
          <a:xfrm>
            <a:off x="5638801" y="5062100"/>
            <a:ext cx="3047999" cy="646331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Interaction explained 0.57 out of a total of 176.5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1354F27-3CFB-A94A-B6B7-791ACACCECC5}"/>
              </a:ext>
            </a:extLst>
          </p:cNvPr>
          <p:cNvCxnSpPr>
            <a:cxnSpLocks/>
          </p:cNvCxnSpPr>
          <p:nvPr/>
        </p:nvCxnSpPr>
        <p:spPr>
          <a:xfrm flipH="1" flipV="1">
            <a:off x="5638801" y="4308584"/>
            <a:ext cx="326155" cy="753516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486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62000"/>
            <a:ext cx="8610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## Response: gain</a:t>
            </a:r>
          </a:p>
          <a:p>
            <a:pPr marL="0" indent="0">
              <a:buNone/>
            </a:pPr>
            <a:r>
              <a:rPr lang="en-US" sz="1600" dirty="0"/>
              <a:t>## 			Df 	Sum Sq 	Mean Sq 	F value	</a:t>
            </a:r>
            <a:r>
              <a:rPr lang="en-US" sz="1600" dirty="0" err="1"/>
              <a:t>Pr</a:t>
            </a:r>
            <a:r>
              <a:rPr lang="en-US" sz="1600" dirty="0"/>
              <a:t>(&gt;F)</a:t>
            </a:r>
          </a:p>
          <a:p>
            <a:pPr marL="0" indent="0">
              <a:buNone/>
            </a:pPr>
            <a:r>
              <a:rPr lang="en-US" sz="1600" dirty="0"/>
              <a:t>## diet 			2 	287.171	143.586 	83.5201 	2.999e-14 ***</a:t>
            </a:r>
          </a:p>
          <a:p>
            <a:pPr marL="0" indent="0">
              <a:buNone/>
            </a:pPr>
            <a:r>
              <a:rPr lang="en-US" sz="1600" dirty="0"/>
              <a:t>## supplement 		3 	91.881	30.627 	17.8150 	2.952e-07 ***</a:t>
            </a:r>
          </a:p>
          <a:p>
            <a:pPr marL="0" indent="0">
              <a:buNone/>
            </a:pPr>
            <a:r>
              <a:rPr lang="en-US" sz="1600" dirty="0"/>
              <a:t>## </a:t>
            </a:r>
            <a:r>
              <a:rPr lang="en-US" sz="1600" dirty="0" err="1"/>
              <a:t>diet:supplement</a:t>
            </a:r>
            <a:r>
              <a:rPr lang="en-US" sz="1600" dirty="0"/>
              <a:t> 		6 	3.406	0.568 	0.3302 	0.9166</a:t>
            </a:r>
          </a:p>
          <a:p>
            <a:pPr marL="0" indent="0">
              <a:buNone/>
            </a:pPr>
            <a:r>
              <a:rPr lang="en-US" sz="1600" dirty="0"/>
              <a:t>## Residuals 		36 	61.890	1.719</a:t>
            </a:r>
          </a:p>
          <a:p>
            <a:pPr marL="0" indent="0">
              <a:buNone/>
            </a:pPr>
            <a:r>
              <a:rPr lang="en-US" sz="1600" dirty="0"/>
              <a:t>## ---</a:t>
            </a:r>
          </a:p>
          <a:p>
            <a:pPr marL="0" indent="0">
              <a:buNone/>
            </a:pPr>
            <a:r>
              <a:rPr lang="en-US" sz="1600" dirty="0"/>
              <a:t>## </a:t>
            </a:r>
            <a:r>
              <a:rPr lang="en-US" sz="1600" dirty="0" err="1"/>
              <a:t>Signif</a:t>
            </a:r>
            <a:r>
              <a:rPr lang="en-US" sz="1600" dirty="0"/>
              <a:t>. codes:</a:t>
            </a:r>
          </a:p>
          <a:p>
            <a:pPr marL="0" indent="0">
              <a:buNone/>
            </a:pPr>
            <a:r>
              <a:rPr lang="en-US" sz="1600" dirty="0"/>
              <a:t>## 0 '***' 0.001 '**' 0.01 '*' 0.05 '.' 0.1 ' ' 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FC5613-25C7-174C-B85E-154087921F8B}"/>
              </a:ext>
            </a:extLst>
          </p:cNvPr>
          <p:cNvSpPr txBox="1"/>
          <p:nvPr/>
        </p:nvSpPr>
        <p:spPr>
          <a:xfrm>
            <a:off x="685800" y="3446336"/>
            <a:ext cx="8431732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Usually remind the audience of the hypothesis and </a:t>
            </a:r>
            <a:r>
              <a:rPr lang="en-US" dirty="0">
                <a:solidFill>
                  <a:srgbClr val="0432FF"/>
                </a:solidFill>
              </a:rPr>
              <a:t>state the main effects first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“We tested the hypothesis that the effect of diet supplement on bovine weight</a:t>
            </a:r>
          </a:p>
          <a:p>
            <a:r>
              <a:rPr lang="en-US" dirty="0"/>
              <a:t>gain depended on cereal diet. We found an influence of diet (F = 83.5; df = 2,36; </a:t>
            </a:r>
          </a:p>
          <a:p>
            <a:r>
              <a:rPr lang="en-US" dirty="0"/>
              <a:t>P &lt; 0.0001) and supplement type (F = 17.8; df = 3,36; P &lt; 0.0001) on bovine weight gain.</a:t>
            </a:r>
          </a:p>
          <a:p>
            <a:r>
              <a:rPr lang="en-US" dirty="0"/>
              <a:t>We found no evidence to support the presence of an interaction between diet and </a:t>
            </a:r>
          </a:p>
          <a:p>
            <a:r>
              <a:rPr lang="en-US" dirty="0"/>
              <a:t>supplement (F = 0.33; df = 6, 36; p = 0.92).” [</a:t>
            </a:r>
            <a:r>
              <a:rPr lang="en-US" dirty="0">
                <a:solidFill>
                  <a:srgbClr val="0432FF"/>
                </a:solidFill>
              </a:rPr>
              <a:t>state the interaction effects last]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DC9E9F-45E5-BC4D-92C8-197E78C24644}"/>
              </a:ext>
            </a:extLst>
          </p:cNvPr>
          <p:cNvSpPr txBox="1"/>
          <p:nvPr/>
        </p:nvSpPr>
        <p:spPr>
          <a:xfrm>
            <a:off x="685800" y="5715000"/>
            <a:ext cx="8184676" cy="646331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Also notice I tried hard to avoid using the word ‘significant’; forces you to focus more </a:t>
            </a:r>
          </a:p>
          <a:p>
            <a:r>
              <a:rPr lang="en-US" dirty="0"/>
              <a:t>on the effect size (biology) rather than statistical significance.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55E2CCC3-78EA-DE4F-A4BC-51CE5CEB2E8E}"/>
              </a:ext>
            </a:extLst>
          </p:cNvPr>
          <p:cNvCxnSpPr>
            <a:cxnSpLocks/>
          </p:cNvCxnSpPr>
          <p:nvPr/>
        </p:nvCxnSpPr>
        <p:spPr>
          <a:xfrm flipH="1" flipV="1">
            <a:off x="7649258" y="2133600"/>
            <a:ext cx="792900" cy="3200400"/>
          </a:xfrm>
          <a:prstGeom prst="bentConnector4">
            <a:avLst>
              <a:gd name="adj1" fmla="val -70370"/>
              <a:gd name="adj2" fmla="val 100192"/>
            </a:avLst>
          </a:prstGeom>
          <a:ln w="19050"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725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terpreting Interactions when Main Effects are Not Significant - The  Analysis Factor">
            <a:extLst>
              <a:ext uri="{FF2B5EF4-FFF2-40B4-BE49-F238E27FC236}">
                <a16:creationId xmlns:a16="http://schemas.microsoft.com/office/drawing/2014/main" id="{4209F37B-802E-5D40-9C3C-F6A3875B5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4180114"/>
            <a:ext cx="2286000" cy="2612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432FF"/>
                </a:solidFill>
              </a:rPr>
              <a:t>Extend Linear Models to Multiple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382000" cy="5532438"/>
          </a:xfrm>
        </p:spPr>
        <p:txBody>
          <a:bodyPr>
            <a:normAutofit/>
          </a:bodyPr>
          <a:lstStyle/>
          <a:p>
            <a:r>
              <a:rPr lang="en-US" dirty="0"/>
              <a:t>The two-way ANOVA corresponds to data that have structure in two dimensions. </a:t>
            </a:r>
          </a:p>
          <a:p>
            <a:r>
              <a:rPr lang="en-US" dirty="0"/>
              <a:t>The response variable may vary with </a:t>
            </a:r>
            <a:r>
              <a:rPr lang="en-US" b="1" dirty="0"/>
              <a:t>both</a:t>
            </a:r>
            <a:r>
              <a:rPr lang="en-US" dirty="0"/>
              <a:t> predictor variables. </a:t>
            </a:r>
          </a:p>
          <a:p>
            <a:r>
              <a:rPr lang="en-US" dirty="0"/>
              <a:t>Experiments associated with a two-way ANOVA investigate how the response varies with one variable and may </a:t>
            </a:r>
            <a:r>
              <a:rPr lang="en-US" dirty="0">
                <a:solidFill>
                  <a:srgbClr val="0432FF"/>
                </a:solidFill>
              </a:rPr>
              <a:t>depend</a:t>
            </a:r>
            <a:r>
              <a:rPr lang="en-US" dirty="0"/>
              <a:t> on the other variable.</a:t>
            </a:r>
          </a:p>
          <a:p>
            <a:r>
              <a:rPr lang="en-US" dirty="0"/>
              <a:t>This is a statistical </a:t>
            </a:r>
            <a:r>
              <a:rPr lang="en-US" dirty="0">
                <a:solidFill>
                  <a:srgbClr val="0432FF"/>
                </a:solidFill>
              </a:rPr>
              <a:t>interaction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3999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Data-Summary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09600"/>
            <a:ext cx="8610600" cy="55324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summary</a:t>
            </a:r>
            <a:r>
              <a:rPr lang="en-US" dirty="0"/>
              <a:t>(</a:t>
            </a:r>
            <a:r>
              <a:rPr lang="en-US" dirty="0" err="1"/>
              <a:t>model_cow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##</a:t>
            </a:r>
          </a:p>
          <a:p>
            <a:pPr marL="0" indent="0">
              <a:buNone/>
            </a:pPr>
            <a:r>
              <a:rPr lang="en-US" dirty="0"/>
              <a:t>## Call:</a:t>
            </a:r>
          </a:p>
          <a:p>
            <a:pPr marL="0" indent="0">
              <a:buNone/>
            </a:pPr>
            <a:r>
              <a:rPr lang="en-US" dirty="0"/>
              <a:t>## </a:t>
            </a:r>
            <a:r>
              <a:rPr lang="en-US" dirty="0" err="1"/>
              <a:t>lm</a:t>
            </a:r>
            <a:r>
              <a:rPr lang="en-US" dirty="0"/>
              <a:t>(formula = gain ~ diet * supplement, data = </a:t>
            </a:r>
            <a:r>
              <a:rPr lang="en-US" dirty="0" err="1"/>
              <a:t>growth.moo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##</a:t>
            </a:r>
          </a:p>
          <a:p>
            <a:pPr marL="0" indent="0">
              <a:buNone/>
            </a:pPr>
            <a:r>
              <a:rPr lang="en-US" dirty="0"/>
              <a:t>## Residuals:</a:t>
            </a:r>
          </a:p>
          <a:p>
            <a:pPr marL="0" indent="0">
              <a:buNone/>
            </a:pPr>
            <a:r>
              <a:rPr lang="en-US" dirty="0"/>
              <a:t>## Min 1Q Median 3Q Max</a:t>
            </a:r>
          </a:p>
          <a:p>
            <a:pPr marL="0" indent="0">
              <a:buNone/>
            </a:pPr>
            <a:r>
              <a:rPr lang="en-US" dirty="0"/>
              <a:t>## -2.48756 -1.00368 -0.07452 1.03496 2.68069</a:t>
            </a:r>
          </a:p>
          <a:p>
            <a:pPr marL="0" indent="0">
              <a:buNone/>
            </a:pPr>
            <a:r>
              <a:rPr lang="en-US" dirty="0"/>
              <a:t>##</a:t>
            </a:r>
          </a:p>
          <a:p>
            <a:pPr marL="0" indent="0">
              <a:buNone/>
            </a:pPr>
            <a:r>
              <a:rPr lang="en-US" dirty="0"/>
              <a:t>## Coefficients:</a:t>
            </a:r>
          </a:p>
          <a:p>
            <a:pPr marL="0" indent="0">
              <a:buNone/>
            </a:pPr>
            <a:r>
              <a:rPr lang="en-US" dirty="0"/>
              <a:t>                                		Estimate 		Std. Error 	t value 	</a:t>
            </a:r>
            <a:r>
              <a:rPr lang="en-US" dirty="0" err="1"/>
              <a:t>Pr</a:t>
            </a:r>
            <a:r>
              <a:rPr lang="en-US" dirty="0"/>
              <a:t>(&gt;|t|)    </a:t>
            </a:r>
          </a:p>
          <a:p>
            <a:pPr marL="0" indent="0">
              <a:buNone/>
            </a:pPr>
            <a:r>
              <a:rPr lang="en-US" dirty="0"/>
              <a:t>(Intercept)                   		23.2966499	0.6555863  	35.536  	&lt; 2e-16 ***</a:t>
            </a:r>
          </a:p>
          <a:p>
            <a:pPr marL="0" indent="0">
              <a:buNone/>
            </a:pPr>
            <a:r>
              <a:rPr lang="en-US" dirty="0" err="1"/>
              <a:t>dietoats</a:t>
            </a:r>
            <a:r>
              <a:rPr lang="en-US" dirty="0"/>
              <a:t>                      		-2.8029851  	0.9271390  -3.023  	0.00459 ** </a:t>
            </a:r>
          </a:p>
          <a:p>
            <a:pPr marL="0" indent="0">
              <a:buNone/>
            </a:pPr>
            <a:r>
              <a:rPr lang="en-US" dirty="0" err="1"/>
              <a:t>dietwheat</a:t>
            </a:r>
            <a:r>
              <a:rPr lang="en-US" dirty="0"/>
              <a:t>                     		-5.8911317  	0.9271390  -6.354 	2.34e-07 ***</a:t>
            </a:r>
          </a:p>
          <a:p>
            <a:pPr marL="0" indent="0">
              <a:buNone/>
            </a:pPr>
            <a:r>
              <a:rPr lang="en-US" dirty="0" err="1"/>
              <a:t>supplementagrimore</a:t>
            </a:r>
            <a:r>
              <a:rPr lang="en-US" dirty="0"/>
              <a:t>             	3.0518277  		0.9271390   3.292  	0.00224 ** </a:t>
            </a:r>
          </a:p>
          <a:p>
            <a:pPr marL="0" indent="0">
              <a:buNone/>
            </a:pPr>
            <a:r>
              <a:rPr lang="en-US" dirty="0" err="1"/>
              <a:t>supplementsupergain</a:t>
            </a:r>
            <a:r>
              <a:rPr lang="en-US" dirty="0"/>
              <a:t>           	-0.8305263  	0.9271390  -0.896  	0.37631    </a:t>
            </a:r>
          </a:p>
          <a:p>
            <a:pPr marL="0" indent="0">
              <a:buNone/>
            </a:pPr>
            <a:r>
              <a:rPr lang="en-US" dirty="0" err="1"/>
              <a:t>supplementsupersupp</a:t>
            </a:r>
            <a:r>
              <a:rPr lang="en-US" dirty="0"/>
              <a:t>            	2.2786527  		0.9271390   2.458  	0.01893 *  </a:t>
            </a:r>
          </a:p>
          <a:p>
            <a:pPr marL="0" indent="0">
              <a:buNone/>
            </a:pPr>
            <a:r>
              <a:rPr lang="en-US" dirty="0" err="1"/>
              <a:t>dietoats:supplementagrimore</a:t>
            </a:r>
            <a:r>
              <a:rPr lang="en-US" dirty="0"/>
              <a:t>   	-0.2471088  	1.3111726  -0.188  	0.85157    </a:t>
            </a:r>
          </a:p>
          <a:p>
            <a:pPr marL="0" indent="0">
              <a:buNone/>
            </a:pPr>
            <a:r>
              <a:rPr lang="en-US" dirty="0" err="1"/>
              <a:t>dietwheat:supplementagrimore</a:t>
            </a:r>
            <a:r>
              <a:rPr lang="en-US" dirty="0"/>
              <a:t>  	-0.8182729  	1.3111726  -0.624  	0.53651    </a:t>
            </a:r>
          </a:p>
          <a:p>
            <a:pPr marL="0" indent="0">
              <a:buNone/>
            </a:pPr>
            <a:r>
              <a:rPr lang="en-US" dirty="0" err="1"/>
              <a:t>dietoats:supplementsupergain</a:t>
            </a:r>
            <a:r>
              <a:rPr lang="en-US" dirty="0"/>
              <a:t>  	-0.0001351  	1.3111726   0.000  	0.99992    </a:t>
            </a:r>
          </a:p>
          <a:p>
            <a:pPr marL="0" indent="0">
              <a:buNone/>
            </a:pPr>
            <a:r>
              <a:rPr lang="en-US" dirty="0" err="1"/>
              <a:t>dietwheat:supplementsupergain</a:t>
            </a:r>
            <a:r>
              <a:rPr lang="en-US" dirty="0"/>
              <a:t>  	0.4374395  		1.3111726   0.334  	0.74060    </a:t>
            </a:r>
          </a:p>
          <a:p>
            <a:pPr marL="0" indent="0">
              <a:buNone/>
            </a:pPr>
            <a:r>
              <a:rPr lang="en-US" dirty="0" err="1"/>
              <a:t>dietoats:supplementsupersupp</a:t>
            </a:r>
            <a:r>
              <a:rPr lang="en-US" dirty="0"/>
              <a:t>  	-0.9120830  	1.3111726  -0.696  	0.49113    </a:t>
            </a:r>
          </a:p>
          <a:p>
            <a:pPr marL="0" indent="0">
              <a:buNone/>
            </a:pPr>
            <a:r>
              <a:rPr lang="en-US" dirty="0" err="1"/>
              <a:t>dietwheat:supplementsupersupp</a:t>
            </a:r>
            <a:r>
              <a:rPr lang="en-US" dirty="0"/>
              <a:t> 	-0.0158299  	1.3111726  -0.012  	0.99043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EFC8CBBE-9683-A444-AF6B-B385B040D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630922"/>
            <a:ext cx="3170548" cy="22646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CD6718-1564-8343-AA31-32300DA28216}"/>
              </a:ext>
            </a:extLst>
          </p:cNvPr>
          <p:cNvSpPr txBox="1"/>
          <p:nvPr/>
        </p:nvSpPr>
        <p:spPr>
          <a:xfrm>
            <a:off x="304800" y="5950803"/>
            <a:ext cx="5351978" cy="830997"/>
          </a:xfrm>
          <a:prstGeom prst="rect">
            <a:avLst/>
          </a:prstGeom>
          <a:noFill/>
          <a:ln>
            <a:solidFill>
              <a:srgbClr val="0432FF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Residual standard error: 1.311 on 36 degrees of freedom</a:t>
            </a:r>
          </a:p>
          <a:p>
            <a:r>
              <a:rPr lang="en-US" sz="1600" dirty="0"/>
              <a:t>Multiple R-squared:  0.8607,	Adjusted R-squared:  0.8182 </a:t>
            </a:r>
          </a:p>
          <a:p>
            <a:r>
              <a:rPr lang="en-US" sz="1600" dirty="0"/>
              <a:t>F-statistic: 20.22 on 11 and 36 DF,  p-value: 3.295e-12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130B4C-6A0D-DF43-9ED2-E13A887A9438}"/>
              </a:ext>
            </a:extLst>
          </p:cNvPr>
          <p:cNvSpPr txBox="1"/>
          <p:nvPr/>
        </p:nvSpPr>
        <p:spPr>
          <a:xfrm>
            <a:off x="5747949" y="6043135"/>
            <a:ext cx="3170548" cy="646331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Too many post-hoc comparisons (n=66) to interpret all.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0D72B80-BF5F-E142-BF0E-FBB926BBF891}"/>
              </a:ext>
            </a:extLst>
          </p:cNvPr>
          <p:cNvCxnSpPr/>
          <p:nvPr/>
        </p:nvCxnSpPr>
        <p:spPr>
          <a:xfrm flipV="1">
            <a:off x="4343400" y="1371600"/>
            <a:ext cx="2057400" cy="1828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96642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Growth-Calculate Mean/SE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792162"/>
            <a:ext cx="8610600" cy="553243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# calculate mean and standard error of gain for all 12 combinations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sumMoo</a:t>
            </a:r>
            <a:r>
              <a:rPr lang="en-US" dirty="0"/>
              <a:t> &lt;- </a:t>
            </a:r>
            <a:r>
              <a:rPr lang="en-US" dirty="0" err="1"/>
              <a:t>growth.moo</a:t>
            </a:r>
            <a:r>
              <a:rPr lang="en-US" dirty="0"/>
              <a:t> %&gt;%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(diet, supplement) %&gt;%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>
                <a:solidFill>
                  <a:srgbClr val="00B050"/>
                </a:solidFill>
              </a:rPr>
              <a:t>meanGrow</a:t>
            </a:r>
            <a:r>
              <a:rPr lang="en-US" dirty="0"/>
              <a:t> = </a:t>
            </a:r>
            <a:r>
              <a:rPr lang="en-US" dirty="0">
                <a:solidFill>
                  <a:srgbClr val="C00000"/>
                </a:solidFill>
              </a:rPr>
              <a:t>mean</a:t>
            </a:r>
            <a:r>
              <a:rPr lang="en-US" dirty="0"/>
              <a:t>(gain),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>
                <a:solidFill>
                  <a:srgbClr val="00B050"/>
                </a:solidFill>
              </a:rPr>
              <a:t>seGrow</a:t>
            </a:r>
            <a:r>
              <a:rPr lang="en-US" dirty="0"/>
              <a:t> = </a:t>
            </a:r>
            <a:r>
              <a:rPr lang="en-US" dirty="0" err="1">
                <a:solidFill>
                  <a:srgbClr val="C00000"/>
                </a:solidFill>
              </a:rPr>
              <a:t>sd</a:t>
            </a:r>
            <a:r>
              <a:rPr lang="en-US" dirty="0"/>
              <a:t>(gain)/</a:t>
            </a:r>
            <a:r>
              <a:rPr lang="en-US" dirty="0">
                <a:solidFill>
                  <a:srgbClr val="C00000"/>
                </a:solidFill>
              </a:rPr>
              <a:t>sqrt</a:t>
            </a:r>
            <a:r>
              <a:rPr lang="en-US" dirty="0"/>
              <a:t>(</a:t>
            </a:r>
            <a:r>
              <a:rPr lang="en-US" dirty="0">
                <a:solidFill>
                  <a:srgbClr val="C00000"/>
                </a:solidFill>
              </a:rPr>
              <a:t>n</a:t>
            </a:r>
            <a:r>
              <a:rPr lang="en-US" dirty="0"/>
              <a:t>()))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standard error </a:t>
            </a:r>
            <a:r>
              <a:rPr lang="en-US" dirty="0"/>
              <a:t>of the mean is given by the standard deviation divided by the square root of the sample size, and </a:t>
            </a:r>
            <a:r>
              <a:rPr lang="en-US" dirty="0" err="1">
                <a:solidFill>
                  <a:srgbClr val="C00000"/>
                </a:solidFill>
              </a:rPr>
              <a:t>dplyr</a:t>
            </a:r>
            <a:r>
              <a:rPr lang="en-US" dirty="0"/>
              <a:t> provides a function </a:t>
            </a:r>
            <a:r>
              <a:rPr lang="en-US" dirty="0">
                <a:solidFill>
                  <a:srgbClr val="C00000"/>
                </a:solidFill>
              </a:rPr>
              <a:t>n</a:t>
            </a:r>
            <a:r>
              <a:rPr lang="en-US" dirty="0"/>
              <a:t>() that counts the rows in each group.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Be careful…if you have missing values, n() will still count these rows. Must filter NA values before analyses. (</a:t>
            </a:r>
            <a:r>
              <a:rPr lang="en-US" dirty="0" err="1"/>
              <a:t>na.omit</a:t>
            </a:r>
            <a:r>
              <a:rPr lang="en-US" dirty="0"/>
              <a:t>, etc.)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22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Data-Mean/SE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09600"/>
            <a:ext cx="8610600" cy="55324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/>
              <a:t>sumMoo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12 x 4</a:t>
            </a:r>
          </a:p>
          <a:p>
            <a:pPr marL="0" indent="0">
              <a:buNone/>
            </a:pPr>
            <a:r>
              <a:rPr lang="en-US" dirty="0"/>
              <a:t># Groups:   diet [3]</a:t>
            </a:r>
          </a:p>
          <a:p>
            <a:pPr marL="0" indent="0">
              <a:buNone/>
            </a:pPr>
            <a:r>
              <a:rPr lang="en-US" dirty="0"/>
              <a:t>   </a:t>
            </a:r>
            <a:r>
              <a:rPr lang="en-US" dirty="0">
                <a:solidFill>
                  <a:srgbClr val="0432FF"/>
                </a:solidFill>
              </a:rPr>
              <a:t>diet   		supplement</a:t>
            </a:r>
            <a:r>
              <a:rPr lang="en-US" dirty="0"/>
              <a:t> 	</a:t>
            </a:r>
            <a:r>
              <a:rPr lang="en-US" dirty="0" err="1">
                <a:solidFill>
                  <a:srgbClr val="00B050"/>
                </a:solidFill>
              </a:rPr>
              <a:t>meanGrow</a:t>
            </a:r>
            <a:r>
              <a:rPr lang="en-US" dirty="0">
                <a:solidFill>
                  <a:srgbClr val="00B050"/>
                </a:solidFill>
              </a:rPr>
              <a:t>	</a:t>
            </a:r>
            <a:r>
              <a:rPr lang="en-US" dirty="0" err="1">
                <a:solidFill>
                  <a:srgbClr val="00B050"/>
                </a:solidFill>
              </a:rPr>
              <a:t>seGrow</a:t>
            </a: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dirty="0"/>
              <a:t>   &lt;</a:t>
            </a:r>
            <a:r>
              <a:rPr lang="en-US" dirty="0" err="1"/>
              <a:t>fct</a:t>
            </a:r>
            <a:r>
              <a:rPr lang="en-US" dirty="0"/>
              <a:t>&gt;  		&lt;</a:t>
            </a:r>
            <a:r>
              <a:rPr lang="en-US" dirty="0" err="1"/>
              <a:t>fct</a:t>
            </a:r>
            <a:r>
              <a:rPr lang="en-US" dirty="0"/>
              <a:t>&gt;		&lt;</a:t>
            </a:r>
            <a:r>
              <a:rPr lang="en-US" dirty="0" err="1"/>
              <a:t>dbl</a:t>
            </a:r>
            <a:r>
              <a:rPr lang="en-US" dirty="0"/>
              <a:t>&gt;  		&lt;</a:t>
            </a:r>
            <a:r>
              <a:rPr lang="en-US" dirty="0" err="1"/>
              <a:t>dbl</a:t>
            </a:r>
            <a:r>
              <a:rPr lang="en-US" dirty="0"/>
              <a:t>&gt;</a:t>
            </a:r>
          </a:p>
          <a:p>
            <a:pPr marL="0" indent="0">
              <a:buNone/>
            </a:pPr>
            <a:r>
              <a:rPr lang="en-US" dirty="0"/>
              <a:t> 1 barley 	control        	23.3  		0.703</a:t>
            </a:r>
          </a:p>
          <a:p>
            <a:pPr marL="0" indent="0">
              <a:buNone/>
            </a:pPr>
            <a:r>
              <a:rPr lang="en-US" dirty="0"/>
              <a:t> 2 barley 	</a:t>
            </a:r>
            <a:r>
              <a:rPr lang="en-US" dirty="0" err="1"/>
              <a:t>agrimore</a:t>
            </a:r>
            <a:r>
              <a:rPr lang="en-US" dirty="0"/>
              <a:t>       	26.3  		0.919</a:t>
            </a:r>
          </a:p>
          <a:p>
            <a:pPr marL="0" indent="0">
              <a:buNone/>
            </a:pPr>
            <a:r>
              <a:rPr lang="en-US" dirty="0"/>
              <a:t> 3 barley 	</a:t>
            </a:r>
            <a:r>
              <a:rPr lang="en-US" dirty="0" err="1"/>
              <a:t>supergain</a:t>
            </a:r>
            <a:r>
              <a:rPr lang="en-US" dirty="0"/>
              <a:t>      	22.5  		0.771</a:t>
            </a:r>
          </a:p>
          <a:p>
            <a:pPr marL="0" indent="0">
              <a:buNone/>
            </a:pPr>
            <a:r>
              <a:rPr lang="en-US" dirty="0"/>
              <a:t> 4 barley 	</a:t>
            </a:r>
            <a:r>
              <a:rPr lang="en-US" dirty="0" err="1"/>
              <a:t>supersupp</a:t>
            </a:r>
            <a:r>
              <a:rPr lang="en-US" dirty="0"/>
              <a:t>      	25.6  		1.06 </a:t>
            </a:r>
          </a:p>
          <a:p>
            <a:pPr marL="0" indent="0">
              <a:buNone/>
            </a:pPr>
            <a:r>
              <a:rPr lang="en-US" dirty="0"/>
              <a:t> 5 oats   		control        	20.5  		0.506</a:t>
            </a:r>
          </a:p>
          <a:p>
            <a:pPr marL="0" indent="0">
              <a:buNone/>
            </a:pPr>
            <a:r>
              <a:rPr lang="en-US" dirty="0"/>
              <a:t> 6 oats   		</a:t>
            </a:r>
            <a:r>
              <a:rPr lang="en-US" dirty="0" err="1"/>
              <a:t>agrimore</a:t>
            </a:r>
            <a:r>
              <a:rPr lang="en-US" dirty="0"/>
              <a:t>       	23.3  		0.613</a:t>
            </a:r>
          </a:p>
          <a:p>
            <a:pPr marL="0" indent="0">
              <a:buNone/>
            </a:pPr>
            <a:r>
              <a:rPr lang="en-US" dirty="0"/>
              <a:t> 7 oats   		</a:t>
            </a:r>
            <a:r>
              <a:rPr lang="en-US" dirty="0" err="1"/>
              <a:t>supergain</a:t>
            </a:r>
            <a:r>
              <a:rPr lang="en-US" dirty="0"/>
              <a:t>      	19.7  		0.349</a:t>
            </a:r>
          </a:p>
          <a:p>
            <a:pPr marL="0" indent="0">
              <a:buNone/>
            </a:pPr>
            <a:r>
              <a:rPr lang="en-US" dirty="0"/>
              <a:t> 8 oats   		</a:t>
            </a:r>
            <a:r>
              <a:rPr lang="en-US" dirty="0" err="1"/>
              <a:t>supersupp</a:t>
            </a:r>
            <a:r>
              <a:rPr lang="en-US" dirty="0"/>
              <a:t>      	21.9  		0.413</a:t>
            </a:r>
          </a:p>
          <a:p>
            <a:pPr marL="0" indent="0">
              <a:buNone/>
            </a:pPr>
            <a:r>
              <a:rPr lang="en-US" dirty="0"/>
              <a:t> 9 wheat  	control        	17.4  		0.460</a:t>
            </a:r>
          </a:p>
          <a:p>
            <a:pPr marL="0" indent="0">
              <a:buNone/>
            </a:pPr>
            <a:r>
              <a:rPr lang="en-US" dirty="0"/>
              <a:t>10 wheat  	</a:t>
            </a:r>
            <a:r>
              <a:rPr lang="en-US" dirty="0" err="1"/>
              <a:t>agrimore</a:t>
            </a:r>
            <a:r>
              <a:rPr lang="en-US" dirty="0"/>
              <a:t>       	19.6  		0.710</a:t>
            </a:r>
          </a:p>
          <a:p>
            <a:pPr marL="0" indent="0">
              <a:buNone/>
            </a:pPr>
            <a:r>
              <a:rPr lang="en-US" dirty="0"/>
              <a:t>11 wheat  	</a:t>
            </a:r>
            <a:r>
              <a:rPr lang="en-US" dirty="0" err="1"/>
              <a:t>supergain</a:t>
            </a:r>
            <a:r>
              <a:rPr lang="en-US" dirty="0"/>
              <a:t>      	17.0  		0.485</a:t>
            </a:r>
          </a:p>
          <a:p>
            <a:pPr marL="0" indent="0">
              <a:buNone/>
            </a:pPr>
            <a:r>
              <a:rPr lang="en-US" dirty="0"/>
              <a:t>12 wheat  	</a:t>
            </a:r>
            <a:r>
              <a:rPr lang="en-US" dirty="0" err="1"/>
              <a:t>supersupp</a:t>
            </a:r>
            <a:r>
              <a:rPr lang="en-US" dirty="0"/>
              <a:t>      	19.7  		0.475</a:t>
            </a:r>
          </a:p>
        </p:txBody>
      </p:sp>
    </p:spTree>
    <p:extLst>
      <p:ext uri="{BB962C8B-B14F-4D97-AF65-F5344CB8AC3E}">
        <p14:creationId xmlns:p14="http://schemas.microsoft.com/office/powerpoint/2010/main" val="2344496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Data-Plot Mean/SE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610600" cy="5532438"/>
          </a:xfrm>
        </p:spPr>
        <p:txBody>
          <a:bodyPr>
            <a:normAutofit/>
          </a:bodyPr>
          <a:lstStyle/>
          <a:p>
            <a:r>
              <a:rPr lang="en-US" dirty="0"/>
              <a:t>With this summary table, we can now add three layers to the figure: points, lines, and error bars.</a:t>
            </a:r>
          </a:p>
          <a:p>
            <a:endParaRPr lang="en-US" dirty="0"/>
          </a:p>
          <a:p>
            <a:r>
              <a:rPr lang="en-US" dirty="0"/>
              <a:t>To do this, we use </a:t>
            </a:r>
            <a:r>
              <a:rPr lang="en-US" dirty="0" err="1">
                <a:solidFill>
                  <a:srgbClr val="C00000"/>
                </a:solidFill>
              </a:rPr>
              <a:t>geom_errorbar</a:t>
            </a:r>
            <a:r>
              <a:rPr lang="en-US" dirty="0"/>
              <a:t>(), which has its own aesthetics: the lower and upper limits of the vertical lines that we call error bars. </a:t>
            </a:r>
          </a:p>
          <a:p>
            <a:endParaRPr lang="en-US" dirty="0"/>
          </a:p>
          <a:p>
            <a:r>
              <a:rPr lang="en-US" dirty="0"/>
              <a:t>These limits are called </a:t>
            </a:r>
            <a:r>
              <a:rPr lang="en-US" dirty="0" err="1">
                <a:solidFill>
                  <a:srgbClr val="0432FF"/>
                </a:solidFill>
              </a:rPr>
              <a:t>ymin</a:t>
            </a:r>
            <a:r>
              <a:rPr lang="en-US" dirty="0"/>
              <a:t> and </a:t>
            </a:r>
            <a:r>
              <a:rPr lang="en-US" dirty="0" err="1">
                <a:solidFill>
                  <a:srgbClr val="0432FF"/>
                </a:solidFill>
              </a:rPr>
              <a:t>ymax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Each vertical line is made by placing a line between these limits, passing through </a:t>
            </a:r>
            <a:r>
              <a:rPr lang="en-US" i="1" dirty="0" err="1"/>
              <a:t>meanGrow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3319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-76200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Cow Growth Data-Plot Mean/SE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610600" cy="55324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</a:t>
            </a:r>
            <a:r>
              <a:rPr lang="en-US" sz="2000" dirty="0" err="1"/>
              <a:t>sumMoo</a:t>
            </a:r>
            <a:r>
              <a:rPr lang="en-US" sz="2000" dirty="0"/>
              <a:t>, </a:t>
            </a:r>
            <a:r>
              <a:rPr lang="en-US" sz="2000" dirty="0" err="1">
                <a:solidFill>
                  <a:srgbClr val="C00000"/>
                </a:solidFill>
              </a:rPr>
              <a:t>aes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B050"/>
                </a:solidFill>
              </a:rPr>
              <a:t>x</a:t>
            </a:r>
            <a:r>
              <a:rPr lang="en-US" sz="2000" dirty="0"/>
              <a:t> = supplement, </a:t>
            </a:r>
            <a:r>
              <a:rPr lang="en-US" sz="2000" dirty="0">
                <a:solidFill>
                  <a:srgbClr val="00B050"/>
                </a:solidFill>
              </a:rPr>
              <a:t>y</a:t>
            </a:r>
            <a:r>
              <a:rPr lang="en-US" sz="2000" dirty="0"/>
              <a:t> = </a:t>
            </a:r>
            <a:r>
              <a:rPr lang="en-US" sz="2000" dirty="0" err="1"/>
              <a:t>meanGrow</a:t>
            </a:r>
            <a:r>
              <a:rPr lang="en-US" sz="2000" dirty="0"/>
              <a:t>,</a:t>
            </a:r>
          </a:p>
          <a:p>
            <a:pPr marL="0" indent="0">
              <a:buNone/>
            </a:pPr>
            <a:r>
              <a:rPr lang="en-US" sz="2000" dirty="0"/>
              <a:t>		</a:t>
            </a:r>
            <a:r>
              <a:rPr lang="en-US" sz="2000" dirty="0" err="1">
                <a:solidFill>
                  <a:srgbClr val="00B050"/>
                </a:solidFill>
              </a:rPr>
              <a:t>colour</a:t>
            </a:r>
            <a:r>
              <a:rPr lang="en-US" sz="2000" dirty="0"/>
              <a:t> = diet, </a:t>
            </a:r>
            <a:r>
              <a:rPr lang="en-US" sz="2000" dirty="0">
                <a:solidFill>
                  <a:srgbClr val="00B050"/>
                </a:solidFill>
              </a:rPr>
              <a:t>group</a:t>
            </a:r>
            <a:r>
              <a:rPr lang="en-US" sz="2000" dirty="0"/>
              <a:t> = diet)) +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</a:t>
            </a:r>
            <a:r>
              <a:rPr lang="en-US" sz="2000" dirty="0" err="1">
                <a:solidFill>
                  <a:srgbClr val="C00000"/>
                </a:solidFill>
              </a:rPr>
              <a:t>geom_point</a:t>
            </a:r>
            <a:r>
              <a:rPr lang="en-US" sz="2000" dirty="0"/>
              <a:t>() +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rgbClr val="C00000"/>
                </a:solidFill>
              </a:rPr>
              <a:t>geom_line</a:t>
            </a:r>
            <a:r>
              <a:rPr lang="en-US" sz="2000" dirty="0"/>
              <a:t>() +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rgbClr val="C00000"/>
                </a:solidFill>
              </a:rPr>
              <a:t>geom_errorbar</a:t>
            </a:r>
            <a:r>
              <a:rPr lang="en-US" sz="2000" dirty="0"/>
              <a:t>(</a:t>
            </a:r>
            <a:r>
              <a:rPr lang="en-US" sz="2000" dirty="0" err="1"/>
              <a:t>aes</a:t>
            </a:r>
            <a:r>
              <a:rPr lang="en-US" sz="2000" dirty="0"/>
              <a:t>(</a:t>
            </a:r>
            <a:r>
              <a:rPr lang="en-US" sz="2000" dirty="0" err="1">
                <a:solidFill>
                  <a:srgbClr val="00B050"/>
                </a:solidFill>
              </a:rPr>
              <a:t>ymin</a:t>
            </a:r>
            <a:r>
              <a:rPr lang="en-US" sz="2000" dirty="0"/>
              <a:t> = </a:t>
            </a:r>
            <a:r>
              <a:rPr lang="en-US" sz="2000" dirty="0" err="1"/>
              <a:t>meanGrow</a:t>
            </a:r>
            <a:r>
              <a:rPr lang="en-US" sz="2000" dirty="0"/>
              <a:t> - </a:t>
            </a:r>
            <a:r>
              <a:rPr lang="en-US" sz="2000" dirty="0" err="1"/>
              <a:t>seGrow</a:t>
            </a:r>
            <a:r>
              <a:rPr lang="en-US" sz="2000" dirty="0"/>
              <a:t>,</a:t>
            </a:r>
          </a:p>
          <a:p>
            <a:pPr marL="0" indent="0">
              <a:buNone/>
            </a:pPr>
            <a:r>
              <a:rPr lang="en-US" sz="2000" dirty="0"/>
              <a:t>			</a:t>
            </a:r>
            <a:r>
              <a:rPr lang="en-US" sz="2000" dirty="0" err="1">
                <a:solidFill>
                  <a:srgbClr val="00B050"/>
                </a:solidFill>
              </a:rPr>
              <a:t>ymax</a:t>
            </a:r>
            <a:r>
              <a:rPr lang="en-US" sz="2000" dirty="0"/>
              <a:t> = </a:t>
            </a:r>
            <a:r>
              <a:rPr lang="en-US" sz="2000" dirty="0" err="1"/>
              <a:t>meanGrow</a:t>
            </a:r>
            <a:r>
              <a:rPr lang="en-US" sz="2000" dirty="0"/>
              <a:t> + </a:t>
            </a:r>
            <a:r>
              <a:rPr lang="en-US" sz="2000" dirty="0" err="1"/>
              <a:t>seGrow</a:t>
            </a:r>
            <a:r>
              <a:rPr lang="en-US" sz="2000" dirty="0"/>
              <a:t>), </a:t>
            </a:r>
            <a:r>
              <a:rPr lang="en-US" sz="2000" dirty="0">
                <a:solidFill>
                  <a:srgbClr val="00B050"/>
                </a:solidFill>
              </a:rPr>
              <a:t>width</a:t>
            </a:r>
            <a:r>
              <a:rPr lang="en-US" sz="2000" dirty="0"/>
              <a:t> = 0.1) +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/>
              <a:t>theme_bw</a:t>
            </a:r>
            <a:r>
              <a:rPr lang="en-US" sz="2000" dirty="0"/>
              <a:t>()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42261435-3E02-BB4B-9191-D8559EDFCD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3048000"/>
            <a:ext cx="5334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290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06E24-0F9B-E546-B032-8059B3131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6096000"/>
          </a:xfrm>
        </p:spPr>
        <p:txBody>
          <a:bodyPr>
            <a:normAutofit fontScale="92500"/>
          </a:bodyPr>
          <a:lstStyle/>
          <a:p>
            <a:r>
              <a:rPr lang="en-US" dirty="0"/>
              <a:t>What about post-hoc tests like the CLD comparisons we did in 1-WAY ANOVA?</a:t>
            </a:r>
          </a:p>
          <a:p>
            <a:r>
              <a:rPr lang="en-US" dirty="0"/>
              <a:t>These are slightly different because now they are in context of the interaction.</a:t>
            </a:r>
          </a:p>
          <a:p>
            <a:r>
              <a:rPr lang="en-US" dirty="0" err="1">
                <a:solidFill>
                  <a:srgbClr val="0432FF"/>
                </a:solidFill>
              </a:rPr>
              <a:t>Zar</a:t>
            </a:r>
            <a:r>
              <a:rPr lang="en-US" dirty="0">
                <a:solidFill>
                  <a:srgbClr val="0432FF"/>
                </a:solidFill>
              </a:rPr>
              <a:t> (1999; 4</a:t>
            </a:r>
            <a:r>
              <a:rPr lang="en-US" baseline="30000" dirty="0">
                <a:solidFill>
                  <a:srgbClr val="0432FF"/>
                </a:solidFill>
              </a:rPr>
              <a:t>th</a:t>
            </a:r>
            <a:r>
              <a:rPr lang="en-US" dirty="0">
                <a:solidFill>
                  <a:srgbClr val="0432FF"/>
                </a:solidFill>
              </a:rPr>
              <a:t> Ed. p. 244) Biostatistical Analysis. “</a:t>
            </a:r>
            <a:r>
              <a:rPr lang="en-US" i="1" dirty="0">
                <a:solidFill>
                  <a:srgbClr val="0432FF"/>
                </a:solidFill>
              </a:rPr>
              <a:t>If there is a significant interaction between the two factors (in a 2-way ANOVA) , then the means of factor levels should not be compared. Instead multiple comparison testing may be performed among cells</a:t>
            </a:r>
            <a:r>
              <a:rPr lang="en-US" dirty="0">
                <a:solidFill>
                  <a:srgbClr val="0432FF"/>
                </a:solidFill>
              </a:rPr>
              <a:t>” </a:t>
            </a:r>
          </a:p>
          <a:p>
            <a:r>
              <a:rPr lang="en-US" dirty="0"/>
              <a:t>Cells under this definition are the combinations of levels of the 2 factors (diet * supplement)</a:t>
            </a:r>
          </a:p>
          <a:p>
            <a:r>
              <a:rPr lang="en-US" dirty="0"/>
              <a:t>Recall the p-value for the interaction between </a:t>
            </a:r>
            <a:r>
              <a:rPr lang="en-US" dirty="0">
                <a:solidFill>
                  <a:srgbClr val="0432FF"/>
                </a:solidFill>
              </a:rPr>
              <a:t>diet</a:t>
            </a:r>
            <a:r>
              <a:rPr lang="en-US" dirty="0"/>
              <a:t> and </a:t>
            </a:r>
            <a:r>
              <a:rPr lang="en-US" dirty="0">
                <a:solidFill>
                  <a:srgbClr val="0432FF"/>
                </a:solidFill>
              </a:rPr>
              <a:t>supplement </a:t>
            </a:r>
            <a:r>
              <a:rPr lang="en-US" dirty="0"/>
              <a:t>was 0.91. OK to compare means of factor levels.</a:t>
            </a:r>
          </a:p>
        </p:txBody>
      </p:sp>
    </p:spTree>
    <p:extLst>
      <p:ext uri="{BB962C8B-B14F-4D97-AF65-F5344CB8AC3E}">
        <p14:creationId xmlns:p14="http://schemas.microsoft.com/office/powerpoint/2010/main" val="12939633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6021-61B1-5940-BBBC-C1431139B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Post-hoc Comparisons after 2-Way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3EAC4-8DA4-9A47-868C-E22B7332A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12954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emmeans</a:t>
            </a:r>
            <a:r>
              <a:rPr lang="en-US" dirty="0"/>
              <a:t>(</a:t>
            </a:r>
            <a:r>
              <a:rPr lang="en-US" dirty="0" err="1"/>
              <a:t>model_cow</a:t>
            </a:r>
            <a:r>
              <a:rPr lang="en-US" dirty="0"/>
              <a:t>, pairwise ~ diet)%&gt;%</a:t>
            </a:r>
          </a:p>
          <a:p>
            <a:pPr marL="0" indent="0">
              <a:buNone/>
            </a:pPr>
            <a:r>
              <a:rPr lang="en-US" dirty="0"/>
              <a:t>  	</a:t>
            </a:r>
            <a:r>
              <a:rPr lang="en-US" dirty="0" err="1"/>
              <a:t>multcomp</a:t>
            </a:r>
            <a:r>
              <a:rPr lang="en-US" dirty="0"/>
              <a:t>::</a:t>
            </a:r>
            <a:r>
              <a:rPr lang="en-US" dirty="0" err="1">
                <a:solidFill>
                  <a:srgbClr val="C00000"/>
                </a:solidFill>
              </a:rPr>
              <a:t>cld</a:t>
            </a:r>
            <a:r>
              <a:rPr lang="en-US" dirty="0"/>
              <a:t>(Letters=letters) %&gt;% </a:t>
            </a:r>
          </a:p>
          <a:p>
            <a:pPr marL="0" indent="0">
              <a:buNone/>
            </a:pPr>
            <a:r>
              <a:rPr lang="en-US" dirty="0"/>
              <a:t>  	</a:t>
            </a:r>
            <a:r>
              <a:rPr lang="en-US" dirty="0">
                <a:solidFill>
                  <a:srgbClr val="C00000"/>
                </a:solidFill>
              </a:rPr>
              <a:t>arrange</a:t>
            </a:r>
            <a:r>
              <a:rPr lang="en-US" dirty="0"/>
              <a:t>(diet) </a:t>
            </a:r>
            <a:r>
              <a:rPr lang="en-US" dirty="0">
                <a:solidFill>
                  <a:srgbClr val="00B050"/>
                </a:solidFill>
              </a:rPr>
              <a:t>#so order matches our re-order with control first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D9E11F-28BF-DC4D-B339-F4523D68F969}"/>
              </a:ext>
            </a:extLst>
          </p:cNvPr>
          <p:cNvSpPr txBox="1"/>
          <p:nvPr/>
        </p:nvSpPr>
        <p:spPr>
          <a:xfrm>
            <a:off x="2514600" y="838200"/>
            <a:ext cx="269740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For the diet variable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A6A90E-F1E7-764A-9DDE-05F2A4B4468C}"/>
              </a:ext>
            </a:extLst>
          </p:cNvPr>
          <p:cNvSpPr txBox="1"/>
          <p:nvPr/>
        </p:nvSpPr>
        <p:spPr>
          <a:xfrm>
            <a:off x="609600" y="3429000"/>
            <a:ext cx="8153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#diet 	</a:t>
            </a:r>
            <a:r>
              <a:rPr lang="en-US" dirty="0" err="1"/>
              <a:t>emmean</a:t>
            </a:r>
            <a:r>
              <a:rPr lang="en-US" dirty="0"/>
              <a:t> 	SE 	</a:t>
            </a:r>
            <a:r>
              <a:rPr lang="en-US" dirty="0" err="1"/>
              <a:t>df</a:t>
            </a:r>
            <a:r>
              <a:rPr lang="en-US" dirty="0"/>
              <a:t> 	</a:t>
            </a:r>
            <a:r>
              <a:rPr lang="en-US" dirty="0" err="1"/>
              <a:t>lower.CL</a:t>
            </a:r>
            <a:r>
              <a:rPr lang="en-US" dirty="0"/>
              <a:t> 	</a:t>
            </a:r>
            <a:r>
              <a:rPr lang="en-US" dirty="0" err="1"/>
              <a:t>upper.CL</a:t>
            </a:r>
            <a:r>
              <a:rPr lang="en-US" dirty="0"/>
              <a:t> 	.group</a:t>
            </a:r>
          </a:p>
          <a:p>
            <a:r>
              <a:rPr lang="en-US" dirty="0"/>
              <a:t>#barley 	24.4 	0.328 	36 	23.8 	25.1 	c </a:t>
            </a:r>
          </a:p>
          <a:p>
            <a:r>
              <a:rPr lang="en-US" dirty="0"/>
              <a:t>#oats 	21.3 	0.328 	36 	20.7 	22.0 	b </a:t>
            </a:r>
          </a:p>
          <a:p>
            <a:r>
              <a:rPr lang="en-US" dirty="0"/>
              <a:t>#wheat 	18.4 	0.328 	36 	17.8 	19.1 	a </a:t>
            </a:r>
          </a:p>
          <a:p>
            <a:endParaRPr lang="en-US" dirty="0"/>
          </a:p>
          <a:p>
            <a:r>
              <a:rPr lang="en-US" dirty="0"/>
              <a:t>#</a:t>
            </a:r>
            <a:r>
              <a:rPr lang="en-US" dirty="0">
                <a:solidFill>
                  <a:srgbClr val="00B050"/>
                </a:solidFill>
              </a:rPr>
              <a:t>Results are averaged over the levels of: </a:t>
            </a:r>
            <a:r>
              <a:rPr lang="en-US" b="1" dirty="0">
                <a:solidFill>
                  <a:srgbClr val="00B050"/>
                </a:solidFill>
              </a:rPr>
              <a:t>supplement </a:t>
            </a:r>
            <a:r>
              <a:rPr lang="en-US" dirty="0"/>
              <a:t>Confidence level used: 0.95 P #value adjustment: </a:t>
            </a:r>
            <a:r>
              <a:rPr lang="en-US" dirty="0" err="1"/>
              <a:t>tukey</a:t>
            </a:r>
            <a:r>
              <a:rPr lang="en-US" dirty="0"/>
              <a:t> method for comparing a family of 3 estimates significance #level used: alpha = 0.05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27D9BC-CB9C-CA46-81F8-D4BA4C49F310}"/>
              </a:ext>
            </a:extLst>
          </p:cNvPr>
          <p:cNvSpPr txBox="1"/>
          <p:nvPr/>
        </p:nvSpPr>
        <p:spPr>
          <a:xfrm>
            <a:off x="848871" y="5737324"/>
            <a:ext cx="767485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All marginal means for ‘diet’ are different from one another </a:t>
            </a:r>
          </a:p>
          <a:p>
            <a:r>
              <a:rPr lang="en-US" sz="2400" dirty="0">
                <a:solidFill>
                  <a:srgbClr val="0432FF"/>
                </a:solidFill>
              </a:rPr>
              <a:t>on a pairwise basis</a:t>
            </a:r>
          </a:p>
        </p:txBody>
      </p:sp>
    </p:spTree>
    <p:extLst>
      <p:ext uri="{BB962C8B-B14F-4D97-AF65-F5344CB8AC3E}">
        <p14:creationId xmlns:p14="http://schemas.microsoft.com/office/powerpoint/2010/main" val="28670566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66021-61B1-5940-BBBC-C1431139B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Post-hoc Comparisons after 2-Way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3EAC4-8DA4-9A47-868C-E22B7332A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7800"/>
            <a:ext cx="8458200" cy="12954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emmeans</a:t>
            </a:r>
            <a:r>
              <a:rPr lang="en-US" dirty="0"/>
              <a:t>(</a:t>
            </a:r>
            <a:r>
              <a:rPr lang="en-US" dirty="0" err="1"/>
              <a:t>model_cow</a:t>
            </a:r>
            <a:r>
              <a:rPr lang="en-US" dirty="0"/>
              <a:t>, pairwise ~ supplement)%&gt;%</a:t>
            </a:r>
          </a:p>
          <a:p>
            <a:pPr marL="0" indent="0">
              <a:buNone/>
            </a:pPr>
            <a:r>
              <a:rPr lang="en-US" dirty="0"/>
              <a:t>  	</a:t>
            </a:r>
            <a:r>
              <a:rPr lang="en-US" dirty="0" err="1"/>
              <a:t>multcomp</a:t>
            </a:r>
            <a:r>
              <a:rPr lang="en-US" dirty="0"/>
              <a:t>::</a:t>
            </a:r>
            <a:r>
              <a:rPr lang="en-US" dirty="0" err="1">
                <a:solidFill>
                  <a:srgbClr val="C00000"/>
                </a:solidFill>
              </a:rPr>
              <a:t>cld</a:t>
            </a:r>
            <a:r>
              <a:rPr lang="en-US" dirty="0"/>
              <a:t>(Letters=letters) %&gt;% </a:t>
            </a:r>
          </a:p>
          <a:p>
            <a:pPr marL="0" indent="0">
              <a:buNone/>
            </a:pPr>
            <a:r>
              <a:rPr lang="en-US" dirty="0"/>
              <a:t>  	</a:t>
            </a:r>
            <a:r>
              <a:rPr lang="en-US" dirty="0">
                <a:solidFill>
                  <a:srgbClr val="C00000"/>
                </a:solidFill>
              </a:rPr>
              <a:t>arrange</a:t>
            </a:r>
            <a:r>
              <a:rPr lang="en-US" dirty="0"/>
              <a:t>(supplement) </a:t>
            </a:r>
            <a:r>
              <a:rPr lang="en-US" dirty="0">
                <a:solidFill>
                  <a:srgbClr val="00B050"/>
                </a:solidFill>
              </a:rPr>
              <a:t>#so order matches our re-order with control first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D9E11F-28BF-DC4D-B339-F4523D68F969}"/>
              </a:ext>
            </a:extLst>
          </p:cNvPr>
          <p:cNvSpPr txBox="1"/>
          <p:nvPr/>
        </p:nvSpPr>
        <p:spPr>
          <a:xfrm>
            <a:off x="2514600" y="838200"/>
            <a:ext cx="370127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For the supplement variable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A6A90E-F1E7-764A-9DDE-05F2A4B4468C}"/>
              </a:ext>
            </a:extLst>
          </p:cNvPr>
          <p:cNvSpPr txBox="1"/>
          <p:nvPr/>
        </p:nvSpPr>
        <p:spPr>
          <a:xfrm>
            <a:off x="609600" y="2891135"/>
            <a:ext cx="8153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#supplement 	</a:t>
            </a:r>
            <a:r>
              <a:rPr lang="en-US" dirty="0" err="1"/>
              <a:t>emmean</a:t>
            </a:r>
            <a:r>
              <a:rPr lang="en-US" dirty="0"/>
              <a:t> 	SE 	</a:t>
            </a:r>
            <a:r>
              <a:rPr lang="en-US" dirty="0" err="1"/>
              <a:t>df</a:t>
            </a:r>
            <a:r>
              <a:rPr lang="en-US" dirty="0"/>
              <a:t> 	</a:t>
            </a:r>
            <a:r>
              <a:rPr lang="en-US" dirty="0" err="1"/>
              <a:t>lower.CL</a:t>
            </a:r>
            <a:r>
              <a:rPr lang="en-US" dirty="0"/>
              <a:t> 	</a:t>
            </a:r>
            <a:r>
              <a:rPr lang="en-US" dirty="0" err="1"/>
              <a:t>upper.CL</a:t>
            </a:r>
            <a:r>
              <a:rPr lang="en-US" dirty="0"/>
              <a:t> 	.group </a:t>
            </a:r>
          </a:p>
          <a:p>
            <a:r>
              <a:rPr lang="en-US" dirty="0"/>
              <a:t>#control 		20.4 	0.379 	36 	19.6 	21.2 	a </a:t>
            </a:r>
          </a:p>
          <a:p>
            <a:r>
              <a:rPr lang="en-US" dirty="0"/>
              <a:t>#</a:t>
            </a:r>
            <a:r>
              <a:rPr lang="en-US" dirty="0" err="1"/>
              <a:t>agrimore</a:t>
            </a:r>
            <a:r>
              <a:rPr lang="en-US" dirty="0"/>
              <a:t> 	23.1 	0.379 	36 	22.3 	23.9 	b </a:t>
            </a:r>
          </a:p>
          <a:p>
            <a:r>
              <a:rPr lang="en-US" dirty="0"/>
              <a:t>#</a:t>
            </a:r>
            <a:r>
              <a:rPr lang="en-US" dirty="0" err="1"/>
              <a:t>supergain</a:t>
            </a:r>
            <a:r>
              <a:rPr lang="en-US" dirty="0"/>
              <a:t> 	19.7 	0.379 	36 	18.9 	20.5 	a </a:t>
            </a:r>
          </a:p>
          <a:p>
            <a:r>
              <a:rPr lang="en-US" dirty="0"/>
              <a:t>#</a:t>
            </a:r>
            <a:r>
              <a:rPr lang="en-US" dirty="0" err="1"/>
              <a:t>supersupp</a:t>
            </a:r>
            <a:r>
              <a:rPr lang="en-US" dirty="0"/>
              <a:t> 	22.4 	0.379 	36 	1.6 	23.1 	b </a:t>
            </a:r>
          </a:p>
          <a:p>
            <a:endParaRPr lang="en-US" dirty="0"/>
          </a:p>
          <a:p>
            <a:r>
              <a:rPr lang="en-US" dirty="0"/>
              <a:t>#</a:t>
            </a:r>
            <a:r>
              <a:rPr lang="en-US" dirty="0">
                <a:solidFill>
                  <a:srgbClr val="00B050"/>
                </a:solidFill>
              </a:rPr>
              <a:t>Results are averaged over the levels of: </a:t>
            </a:r>
            <a:r>
              <a:rPr lang="en-US" b="1" dirty="0">
                <a:solidFill>
                  <a:srgbClr val="00B050"/>
                </a:solidFill>
              </a:rPr>
              <a:t>diet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Confidence level used: 0.95 P value #adjustment: </a:t>
            </a:r>
            <a:r>
              <a:rPr lang="en-US" dirty="0" err="1"/>
              <a:t>tukey</a:t>
            </a:r>
            <a:r>
              <a:rPr lang="en-US" dirty="0"/>
              <a:t> method for comparing a family of 4 estimates significance level #used: alpha = 0.05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27D9BC-CB9C-CA46-81F8-D4BA4C49F310}"/>
              </a:ext>
            </a:extLst>
          </p:cNvPr>
          <p:cNvSpPr txBox="1"/>
          <p:nvPr/>
        </p:nvSpPr>
        <p:spPr>
          <a:xfrm>
            <a:off x="620271" y="5624393"/>
            <a:ext cx="806652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Two groups of significant comparisons for ‘supplement’ on a pairwise basis.</a:t>
            </a:r>
          </a:p>
        </p:txBody>
      </p:sp>
    </p:spTree>
    <p:extLst>
      <p:ext uri="{BB962C8B-B14F-4D97-AF65-F5344CB8AC3E}">
        <p14:creationId xmlns:p14="http://schemas.microsoft.com/office/powerpoint/2010/main" val="31748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44DAA-ED8D-DB47-8F4F-4B6FA84EC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29" y="0"/>
            <a:ext cx="8229600" cy="944562"/>
          </a:xfrm>
        </p:spPr>
        <p:txBody>
          <a:bodyPr/>
          <a:lstStyle/>
          <a:p>
            <a:r>
              <a:rPr lang="en-US" dirty="0"/>
              <a:t>Results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A532E-1061-BC47-BEE0-C85A3FFD4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u="sng" dirty="0"/>
              <a:t>Recap Overall Results</a:t>
            </a:r>
            <a:r>
              <a:rPr lang="en-US" sz="2400" dirty="0"/>
              <a:t>: </a:t>
            </a:r>
          </a:p>
          <a:p>
            <a:pPr marL="0" indent="0">
              <a:buNone/>
            </a:pPr>
            <a:r>
              <a:rPr lang="en-US" sz="2400" dirty="0"/>
              <a:t>“We tested the hypothesis that the effect of diet supplement on bovine weight gain depended on cereal diet. We found an influence of </a:t>
            </a:r>
            <a:r>
              <a:rPr lang="en-US" sz="2400" dirty="0">
                <a:solidFill>
                  <a:srgbClr val="0432FF"/>
                </a:solidFill>
              </a:rPr>
              <a:t>diet</a:t>
            </a:r>
            <a:r>
              <a:rPr lang="en-US" sz="2400" dirty="0"/>
              <a:t> (F = 83.5; </a:t>
            </a:r>
            <a:r>
              <a:rPr lang="en-US" sz="2400" dirty="0" err="1"/>
              <a:t>df</a:t>
            </a:r>
            <a:r>
              <a:rPr lang="en-US" sz="2400" dirty="0"/>
              <a:t> = 2,36; P &lt; 0.0001) and </a:t>
            </a:r>
            <a:r>
              <a:rPr lang="en-US" sz="2400" dirty="0">
                <a:solidFill>
                  <a:srgbClr val="0432FF"/>
                </a:solidFill>
              </a:rPr>
              <a:t>supplement</a:t>
            </a:r>
            <a:r>
              <a:rPr lang="en-US" sz="2400" dirty="0"/>
              <a:t> type (F = 17.8; </a:t>
            </a:r>
            <a:r>
              <a:rPr lang="en-US" sz="2400" dirty="0" err="1"/>
              <a:t>df</a:t>
            </a:r>
            <a:r>
              <a:rPr lang="en-US" sz="2400" dirty="0"/>
              <a:t> = 3,36; P &lt; 0.0001) on bovine </a:t>
            </a:r>
            <a:r>
              <a:rPr lang="en-US" sz="2400" dirty="0">
                <a:solidFill>
                  <a:srgbClr val="0432FF"/>
                </a:solidFill>
              </a:rPr>
              <a:t>weight gain</a:t>
            </a:r>
            <a:r>
              <a:rPr lang="en-US" sz="2400" dirty="0"/>
              <a:t>. We found no evidence to support the presence of an </a:t>
            </a:r>
            <a:r>
              <a:rPr lang="en-US" sz="2400" dirty="0">
                <a:solidFill>
                  <a:srgbClr val="00B050"/>
                </a:solidFill>
              </a:rPr>
              <a:t>interaction</a:t>
            </a:r>
            <a:r>
              <a:rPr lang="en-US" sz="2400" dirty="0"/>
              <a:t> between diet and  supplement (F = 0.33; </a:t>
            </a:r>
            <a:r>
              <a:rPr lang="en-US" sz="2400" dirty="0" err="1"/>
              <a:t>df</a:t>
            </a:r>
            <a:r>
              <a:rPr lang="en-US" sz="2400" dirty="0"/>
              <a:t> = 6, 36; p = 0.92).”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u="sng" dirty="0"/>
              <a:t>Recap Pairwise Comparisons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r>
              <a:rPr lang="en-US" sz="2400" dirty="0"/>
              <a:t>“Means for the </a:t>
            </a:r>
            <a:r>
              <a:rPr lang="en-US" sz="2400" dirty="0">
                <a:solidFill>
                  <a:srgbClr val="0432FF"/>
                </a:solidFill>
              </a:rPr>
              <a:t>diet</a:t>
            </a:r>
            <a:r>
              <a:rPr lang="en-US" sz="2400" dirty="0"/>
              <a:t> treatment differed from one another on a pairwise basis, and the control group and </a:t>
            </a:r>
            <a:r>
              <a:rPr lang="en-US" sz="2400" dirty="0" err="1"/>
              <a:t>supergain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432FF"/>
                </a:solidFill>
              </a:rPr>
              <a:t>supplements</a:t>
            </a:r>
            <a:r>
              <a:rPr lang="en-US" sz="2400" dirty="0"/>
              <a:t> produced less growth that the </a:t>
            </a:r>
            <a:r>
              <a:rPr lang="en-US" sz="2400" dirty="0" err="1"/>
              <a:t>agrimore</a:t>
            </a:r>
            <a:r>
              <a:rPr lang="en-US" sz="2400" dirty="0"/>
              <a:t> or </a:t>
            </a:r>
            <a:r>
              <a:rPr lang="en-US" sz="2400" dirty="0" err="1"/>
              <a:t>supersupp</a:t>
            </a:r>
            <a:r>
              <a:rPr lang="en-US" sz="2400" dirty="0"/>
              <a:t> supplements.”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(For now, no need to compare combinations of diet * supplement; this changes a lot when we have sig. vs. non-sig. interaction)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230526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F8AB1-23D7-C043-B0FA-F75686855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2-Way ANOVA-Elevated CO</a:t>
            </a:r>
            <a:r>
              <a:rPr lang="en-US" baseline="-25000" dirty="0"/>
              <a:t>2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F0D75-62C4-9449-91F5-63CBA630A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?CO2 for background information</a:t>
            </a:r>
          </a:p>
          <a:p>
            <a:r>
              <a:rPr lang="en-US" dirty="0">
                <a:hlinkClick r:id="rId2"/>
              </a:rPr>
              <a:t>http://en.wikipedia.org/wiki/Echinochloa_crus-galli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 CO</a:t>
            </a:r>
            <a:r>
              <a:rPr lang="en-US" baseline="-25000" dirty="0"/>
              <a:t>2</a:t>
            </a:r>
            <a:r>
              <a:rPr lang="en-US" dirty="0"/>
              <a:t> data frame has 84 rows and 5 columns of data from an experiment on the cold tolerance of the grass species </a:t>
            </a:r>
            <a:r>
              <a:rPr lang="en-US" i="1" dirty="0" err="1"/>
              <a:t>Echinochloa</a:t>
            </a:r>
            <a:r>
              <a:rPr lang="en-US" i="1" dirty="0"/>
              <a:t> crus-</a:t>
            </a:r>
            <a:r>
              <a:rPr lang="en-US" i="1" dirty="0" err="1"/>
              <a:t>galli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 CO</a:t>
            </a:r>
            <a:r>
              <a:rPr lang="en-US" baseline="-25000" dirty="0"/>
              <a:t>2</a:t>
            </a:r>
            <a:r>
              <a:rPr lang="en-US" dirty="0"/>
              <a:t>​ uptake of six plants from </a:t>
            </a:r>
            <a:r>
              <a:rPr lang="en-US" dirty="0">
                <a:solidFill>
                  <a:srgbClr val="0432FF"/>
                </a:solidFill>
              </a:rPr>
              <a:t>Quebec</a:t>
            </a:r>
            <a:r>
              <a:rPr lang="en-US" dirty="0"/>
              <a:t> and six plants from </a:t>
            </a:r>
            <a:r>
              <a:rPr lang="en-US" dirty="0">
                <a:solidFill>
                  <a:srgbClr val="0432FF"/>
                </a:solidFill>
              </a:rPr>
              <a:t>Mississippi</a:t>
            </a:r>
            <a:r>
              <a:rPr lang="en-US" dirty="0"/>
              <a:t> was measured at several levels of ambient CO</a:t>
            </a:r>
            <a:r>
              <a:rPr lang="en-US" baseline="-25000" dirty="0"/>
              <a:t>2</a:t>
            </a:r>
            <a:r>
              <a:rPr lang="en-US" dirty="0"/>
              <a:t>​​ concentration. </a:t>
            </a:r>
          </a:p>
          <a:p>
            <a:r>
              <a:rPr lang="en-US" dirty="0"/>
              <a:t>Half the plants of each type were </a:t>
            </a:r>
            <a:r>
              <a:rPr lang="en-US" dirty="0">
                <a:solidFill>
                  <a:srgbClr val="0432FF"/>
                </a:solidFill>
              </a:rPr>
              <a:t>chilled</a:t>
            </a:r>
            <a:r>
              <a:rPr lang="en-US" dirty="0"/>
              <a:t> overnight before the experiment was conducted (half </a:t>
            </a:r>
            <a:r>
              <a:rPr lang="en-US" dirty="0">
                <a:solidFill>
                  <a:srgbClr val="0432FF"/>
                </a:solidFill>
              </a:rPr>
              <a:t>nonchilled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9794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terpreting Interactions when Main Effects are Not Significant - The  Analysis Factor">
            <a:extLst>
              <a:ext uri="{FF2B5EF4-FFF2-40B4-BE49-F238E27FC236}">
                <a16:creationId xmlns:a16="http://schemas.microsoft.com/office/drawing/2014/main" id="{4209F37B-802E-5D40-9C3C-F6A3875B5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914400"/>
            <a:ext cx="3200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Extend Linear Models to </a:t>
            </a:r>
            <a:r>
              <a:rPr lang="en-US" dirty="0" err="1"/>
              <a:t>Mult</a:t>
            </a:r>
            <a:r>
              <a:rPr lang="en-US" dirty="0"/>
              <a:t>.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5867400" cy="55324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two grey dots indicate the </a:t>
            </a:r>
            <a:r>
              <a:rPr lang="en-US" dirty="0">
                <a:solidFill>
                  <a:srgbClr val="0432FF"/>
                </a:solidFill>
              </a:rPr>
              <a:t>main effect </a:t>
            </a:r>
            <a:r>
              <a:rPr lang="en-US" dirty="0"/>
              <a:t>means for Factor A.  Their height is pretty much the same, so there would be no main effect for Factor A.</a:t>
            </a:r>
          </a:p>
          <a:p>
            <a:endParaRPr lang="en-US" dirty="0"/>
          </a:p>
          <a:p>
            <a:r>
              <a:rPr lang="en-US" dirty="0"/>
              <a:t>The two grey </a:t>
            </a:r>
            <a:r>
              <a:rPr lang="en-US" dirty="0" err="1"/>
              <a:t>Xs</a:t>
            </a:r>
            <a:r>
              <a:rPr lang="en-US" dirty="0"/>
              <a:t> indicate the </a:t>
            </a:r>
            <a:r>
              <a:rPr lang="en-US" dirty="0">
                <a:solidFill>
                  <a:srgbClr val="0432FF"/>
                </a:solidFill>
              </a:rPr>
              <a:t>main effect</a:t>
            </a:r>
            <a:r>
              <a:rPr lang="en-US" dirty="0"/>
              <a:t> means for Factor B.  Sure, the B1 mean is slightly higher than the B2 mean, but not by much.  In most data sets, this difference would not be significant.</a:t>
            </a:r>
          </a:p>
          <a:p>
            <a:endParaRPr lang="en-US" dirty="0"/>
          </a:p>
          <a:p>
            <a:r>
              <a:rPr lang="en-US" dirty="0"/>
              <a:t>But there clearly is an </a:t>
            </a:r>
            <a:r>
              <a:rPr lang="en-US" dirty="0">
                <a:solidFill>
                  <a:srgbClr val="FF0000"/>
                </a:solidFill>
              </a:rPr>
              <a:t>interaction</a:t>
            </a:r>
            <a:r>
              <a:rPr lang="en-US" dirty="0"/>
              <a:t>.  The difference in the B1 means is clearly different at A1 than it is at A2 (one difference is positive, the other negative).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217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FCD28-A4C7-E94E-AD60-A3466FC43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30162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Plot Data with Boxplot (no summary req.)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A33A1-9059-FC40-8433-EF0C723E2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(CO2, </a:t>
            </a:r>
            <a:r>
              <a:rPr lang="en-US" sz="2400" dirty="0" err="1"/>
              <a:t>aes</a:t>
            </a:r>
            <a:r>
              <a:rPr lang="en-US" sz="2400" dirty="0"/>
              <a:t>(Type, uptake, fill=Treatment)) +</a:t>
            </a:r>
          </a:p>
          <a:p>
            <a:pPr marL="0" indent="0">
              <a:buNone/>
            </a:pPr>
            <a:r>
              <a:rPr lang="en-US" sz="2400" dirty="0"/>
              <a:t>  </a:t>
            </a:r>
            <a:r>
              <a:rPr lang="en-US" sz="2400" dirty="0" err="1">
                <a:solidFill>
                  <a:srgbClr val="C00000"/>
                </a:solidFill>
              </a:rPr>
              <a:t>geom_boxplot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#this doesn’t help us visualize significant differences very well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FEF2A2-28A1-4647-B3FD-57C385C87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999" y="2819400"/>
            <a:ext cx="6052687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52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EE2AB-684E-704A-A93B-BC6186D0F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248400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data_CO2 &lt;- CO2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summary_CO2 &lt;- data_CO2 %&gt;%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</a:t>
            </a: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(Type, Treatment) %&gt;%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</a:t>
            </a: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/>
              <a:t>mean_uptake</a:t>
            </a:r>
            <a:r>
              <a:rPr lang="en-US" dirty="0"/>
              <a:t>=</a:t>
            </a:r>
            <a:r>
              <a:rPr lang="en-US" dirty="0">
                <a:solidFill>
                  <a:srgbClr val="C00000"/>
                </a:solidFill>
              </a:rPr>
              <a:t>mean</a:t>
            </a:r>
            <a:r>
              <a:rPr lang="en-US" dirty="0"/>
              <a:t>(uptake),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		n=</a:t>
            </a:r>
            <a:r>
              <a:rPr lang="en-US" dirty="0">
                <a:solidFill>
                  <a:srgbClr val="C00000"/>
                </a:solidFill>
              </a:rPr>
              <a:t>n</a:t>
            </a:r>
            <a:r>
              <a:rPr lang="en-US" dirty="0"/>
              <a:t>(),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  		</a:t>
            </a:r>
            <a:r>
              <a:rPr lang="en-US" dirty="0" err="1"/>
              <a:t>se_uptake</a:t>
            </a:r>
            <a:r>
              <a:rPr lang="en-US" dirty="0"/>
              <a:t>=</a:t>
            </a:r>
            <a:r>
              <a:rPr lang="en-US" dirty="0" err="1">
                <a:solidFill>
                  <a:srgbClr val="C00000"/>
                </a:solidFill>
              </a:rPr>
              <a:t>sd</a:t>
            </a:r>
            <a:r>
              <a:rPr lang="en-US" dirty="0"/>
              <a:t>(uptake)/</a:t>
            </a:r>
            <a:r>
              <a:rPr lang="en-US" dirty="0">
                <a:solidFill>
                  <a:srgbClr val="C00000"/>
                </a:solidFill>
              </a:rPr>
              <a:t>sqrt</a:t>
            </a:r>
            <a:r>
              <a:rPr lang="en-US" dirty="0"/>
              <a:t>(n)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&gt; summary_CO2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 A </a:t>
            </a:r>
            <a:r>
              <a:rPr lang="en-US" sz="2600" dirty="0" err="1"/>
              <a:t>tibble</a:t>
            </a:r>
            <a:r>
              <a:rPr lang="en-US" sz="2600" dirty="0"/>
              <a:t>: 4 × 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 Groups:   Type [2]</a:t>
            </a:r>
          </a:p>
          <a:p>
            <a:pPr marL="0" indent="0">
              <a:spcBef>
                <a:spcPts val="0"/>
              </a:spcBef>
              <a:buNone/>
            </a:pPr>
            <a:endParaRPr lang="en-US" sz="2600" dirty="0"/>
          </a:p>
          <a:p>
            <a:pPr marL="0" indent="0">
              <a:spcBef>
                <a:spcPts val="0"/>
              </a:spcBef>
              <a:buNone/>
            </a:pPr>
            <a:endParaRPr lang="en-US" sz="26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  #Type        Treatment  	</a:t>
            </a:r>
            <a:r>
              <a:rPr lang="en-US" sz="2600" dirty="0" err="1"/>
              <a:t>mean_uptake</a:t>
            </a:r>
            <a:r>
              <a:rPr lang="en-US" sz="2600" dirty="0"/>
              <a:t>     n 	</a:t>
            </a:r>
            <a:r>
              <a:rPr lang="en-US" sz="2600" dirty="0" err="1"/>
              <a:t>se_uptake</a:t>
            </a:r>
            <a:endParaRPr lang="en-US" sz="26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  #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fct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       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fct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            	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dbl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 		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int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     &lt;</a:t>
            </a:r>
            <a:r>
              <a:rPr lang="en-US" sz="2600" dirty="0" err="1">
                <a:solidFill>
                  <a:schemeClr val="bg1">
                    <a:lumMod val="50000"/>
                  </a:schemeClr>
                </a:solidFill>
              </a:rPr>
              <a:t>dbl</a:t>
            </a:r>
            <a:r>
              <a:rPr lang="en-US" sz="2600" dirty="0">
                <a:solidFill>
                  <a:schemeClr val="bg1">
                    <a:lumMod val="50000"/>
                  </a:schemeClr>
                </a:solidFill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#1 Quebec      nonchilled	35.3    		21     	2.09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#2 Quebec      chilled           	31.8    		21     	2.10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#3 Mississippi nonchilled	26.0    		21     	1.62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600" dirty="0"/>
              <a:t>#4 Mississippi chilled		15.8    		21     	0.886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C1DCE1-9578-0C41-9BCD-FC2518D2B85C}"/>
              </a:ext>
            </a:extLst>
          </p:cNvPr>
          <p:cNvSpPr txBox="1"/>
          <p:nvPr/>
        </p:nvSpPr>
        <p:spPr>
          <a:xfrm>
            <a:off x="6096000" y="265670"/>
            <a:ext cx="2590800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432FF"/>
                </a:solidFill>
              </a:rPr>
              <a:t>Summarize data before plotting</a:t>
            </a:r>
          </a:p>
        </p:txBody>
      </p:sp>
    </p:spTree>
    <p:extLst>
      <p:ext uri="{BB962C8B-B14F-4D97-AF65-F5344CB8AC3E}">
        <p14:creationId xmlns:p14="http://schemas.microsoft.com/office/powerpoint/2010/main" val="41625529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26AA-9146-BC45-802F-112299DCA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019"/>
            <a:ext cx="8229600" cy="944562"/>
          </a:xfrm>
        </p:spPr>
        <p:txBody>
          <a:bodyPr/>
          <a:lstStyle/>
          <a:p>
            <a:r>
              <a:rPr lang="en-US" dirty="0"/>
              <a:t>Plot Data Using </a:t>
            </a:r>
            <a:r>
              <a:rPr lang="en-US" dirty="0" err="1"/>
              <a:t>Barchart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B2347-AE6A-304A-9A38-0328D9B6A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967581"/>
            <a:ext cx="89154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plot_CO2 &lt;- </a:t>
            </a: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(summary_CO2, </a:t>
            </a:r>
            <a:r>
              <a:rPr lang="en-US" sz="2000" dirty="0" err="1"/>
              <a:t>aes</a:t>
            </a:r>
            <a:r>
              <a:rPr lang="en-US" sz="2000" dirty="0"/>
              <a:t>(x=Type, y=</a:t>
            </a:r>
            <a:r>
              <a:rPr lang="en-US" sz="2000" dirty="0" err="1"/>
              <a:t>mean_uptake</a:t>
            </a:r>
            <a:r>
              <a:rPr lang="en-US" sz="2000" dirty="0"/>
              <a:t>, fill=Treatment)) +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>
                <a:solidFill>
                  <a:srgbClr val="C00000"/>
                </a:solidFill>
              </a:rPr>
              <a:t>geom_bar</a:t>
            </a:r>
            <a:r>
              <a:rPr lang="en-US" sz="2000" dirty="0"/>
              <a:t>(stat="identity", color="black", position=</a:t>
            </a:r>
            <a:r>
              <a:rPr lang="en-US" sz="2000" dirty="0" err="1"/>
              <a:t>position_dodge</a:t>
            </a:r>
            <a:r>
              <a:rPr lang="en-US" sz="2000" dirty="0"/>
              <a:t>())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geom_errorbar</a:t>
            </a:r>
            <a:r>
              <a:rPr lang="en-US" sz="2000" dirty="0"/>
              <a:t>(</a:t>
            </a:r>
            <a:r>
              <a:rPr lang="en-US" sz="2000" dirty="0" err="1"/>
              <a:t>aes</a:t>
            </a:r>
            <a:r>
              <a:rPr lang="en-US" sz="2000" dirty="0"/>
              <a:t>(</a:t>
            </a:r>
            <a:r>
              <a:rPr lang="en-US" sz="2000" dirty="0" err="1"/>
              <a:t>ymin</a:t>
            </a:r>
            <a:r>
              <a:rPr lang="en-US" sz="2000" dirty="0"/>
              <a:t>=</a:t>
            </a:r>
            <a:r>
              <a:rPr lang="en-US" sz="2000" dirty="0" err="1"/>
              <a:t>mean_uptake-se_uptake</a:t>
            </a:r>
            <a:r>
              <a:rPr lang="en-US" sz="2000" dirty="0"/>
              <a:t>, 	</a:t>
            </a:r>
            <a:r>
              <a:rPr lang="en-US" sz="2000" dirty="0" err="1"/>
              <a:t>ymax</a:t>
            </a:r>
            <a:r>
              <a:rPr lang="en-US" sz="2000" dirty="0"/>
              <a:t>=</a:t>
            </a:r>
            <a:r>
              <a:rPr lang="en-US" sz="2000" dirty="0" err="1"/>
              <a:t>mean_uptake+se_uptake</a:t>
            </a:r>
            <a:r>
              <a:rPr lang="en-US" sz="2000" dirty="0"/>
              <a:t>), width=.2, 	position=</a:t>
            </a:r>
            <a:r>
              <a:rPr lang="en-US" sz="2000" dirty="0" err="1"/>
              <a:t>position_dodge</a:t>
            </a:r>
            <a:r>
              <a:rPr lang="en-US" sz="2000" dirty="0"/>
              <a:t>(.9))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ylab</a:t>
            </a:r>
            <a:r>
              <a:rPr lang="en-US" sz="2000" dirty="0"/>
              <a:t>("CO2 uptake rates (</a:t>
            </a:r>
            <a:r>
              <a:rPr lang="en-US" sz="2000" dirty="0" err="1"/>
              <a:t>umol</a:t>
            </a:r>
            <a:r>
              <a:rPr lang="en-US" sz="2000" dirty="0"/>
              <a:t>/m^2 sec)") +</a:t>
            </a:r>
          </a:p>
          <a:p>
            <a:pPr marL="0" indent="0">
              <a:buNone/>
            </a:pPr>
            <a:r>
              <a:rPr lang="en-US" sz="2000" dirty="0"/>
              <a:t>  	</a:t>
            </a:r>
            <a:r>
              <a:rPr lang="en-US" sz="2000" dirty="0" err="1">
                <a:solidFill>
                  <a:srgbClr val="C00000"/>
                </a:solidFill>
              </a:rPr>
              <a:t>theme_bw</a:t>
            </a:r>
            <a:r>
              <a:rPr lang="en-US" sz="2000" dirty="0"/>
              <a:t>()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plot_CO2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4C582-40AF-6545-80DE-08EF4FB75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819399"/>
            <a:ext cx="6172200" cy="381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2325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26AA-9146-BC45-802F-112299DCA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019"/>
            <a:ext cx="8229600" cy="944562"/>
          </a:xfrm>
        </p:spPr>
        <p:txBody>
          <a:bodyPr/>
          <a:lstStyle/>
          <a:p>
            <a:r>
              <a:rPr lang="en-US" dirty="0"/>
              <a:t>Plot Data Using Mean +/- 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B2347-AE6A-304A-9A38-0328D9B6A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" y="967581"/>
            <a:ext cx="95631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plot_CO2_2 &lt;- </a:t>
            </a:r>
            <a:r>
              <a:rPr lang="en-US" sz="1800" dirty="0" err="1">
                <a:solidFill>
                  <a:srgbClr val="C00000"/>
                </a:solidFill>
              </a:rPr>
              <a:t>ggplot</a:t>
            </a:r>
            <a:r>
              <a:rPr lang="en-US" sz="1800" dirty="0"/>
              <a:t>(data=summary_CO2, </a:t>
            </a:r>
            <a:r>
              <a:rPr lang="en-US" sz="1800" dirty="0" err="1"/>
              <a:t>aes</a:t>
            </a:r>
            <a:r>
              <a:rPr lang="en-US" sz="1800" dirty="0"/>
              <a:t>(x=Type, y=</a:t>
            </a:r>
            <a:r>
              <a:rPr lang="en-US" sz="1800" dirty="0" err="1"/>
              <a:t>mean_uptake</a:t>
            </a:r>
            <a:r>
              <a:rPr lang="en-US" sz="1800" dirty="0"/>
              <a:t>, group=Treatment, 	color=Treatment)) +</a:t>
            </a:r>
          </a:p>
          <a:p>
            <a:pPr marL="0" indent="0">
              <a:buNone/>
            </a:pPr>
            <a:r>
              <a:rPr lang="en-US" sz="1800" dirty="0"/>
              <a:t>  	</a:t>
            </a:r>
            <a:r>
              <a:rPr lang="en-US" sz="1800" dirty="0" err="1">
                <a:solidFill>
                  <a:srgbClr val="C00000"/>
                </a:solidFill>
              </a:rPr>
              <a:t>geom_point</a:t>
            </a:r>
            <a:r>
              <a:rPr lang="en-US" sz="1800" dirty="0"/>
              <a:t>(size = 5, position=</a:t>
            </a:r>
            <a:r>
              <a:rPr lang="en-US" sz="1800" dirty="0" err="1"/>
              <a:t>position_dodge</a:t>
            </a:r>
            <a:r>
              <a:rPr lang="en-US" sz="1800" dirty="0"/>
              <a:t>(.25)) + #offsets the point symbols</a:t>
            </a:r>
          </a:p>
          <a:p>
            <a:pPr marL="0" indent="0">
              <a:buNone/>
            </a:pPr>
            <a:r>
              <a:rPr lang="en-US" sz="1800" dirty="0"/>
              <a:t>  	</a:t>
            </a:r>
            <a:r>
              <a:rPr lang="en-US" sz="1800" dirty="0" err="1">
                <a:solidFill>
                  <a:srgbClr val="C00000"/>
                </a:solidFill>
              </a:rPr>
              <a:t>geom_line</a:t>
            </a:r>
            <a:r>
              <a:rPr lang="en-US" sz="1800" dirty="0"/>
              <a:t>(position=</a:t>
            </a:r>
            <a:r>
              <a:rPr lang="en-US" sz="1800" dirty="0" err="1"/>
              <a:t>position_dodge</a:t>
            </a:r>
            <a:r>
              <a:rPr lang="en-US" sz="1800" dirty="0"/>
              <a:t>(.25)) + </a:t>
            </a:r>
          </a:p>
          <a:p>
            <a:pPr marL="0" indent="0">
              <a:buNone/>
            </a:pPr>
            <a:r>
              <a:rPr lang="en-US" sz="1800" dirty="0"/>
              <a:t>  	</a:t>
            </a:r>
            <a:r>
              <a:rPr lang="en-US" sz="1800" dirty="0" err="1">
                <a:solidFill>
                  <a:srgbClr val="C00000"/>
                </a:solidFill>
              </a:rPr>
              <a:t>geom_errorbar</a:t>
            </a:r>
            <a:r>
              <a:rPr lang="en-US" sz="1800" dirty="0"/>
              <a:t>(</a:t>
            </a:r>
            <a:r>
              <a:rPr lang="en-US" sz="1800" dirty="0" err="1"/>
              <a:t>aes</a:t>
            </a:r>
            <a:r>
              <a:rPr lang="en-US" sz="1800" dirty="0"/>
              <a:t>(</a:t>
            </a:r>
            <a:r>
              <a:rPr lang="en-US" sz="1800" dirty="0" err="1"/>
              <a:t>ymin</a:t>
            </a:r>
            <a:r>
              <a:rPr lang="en-US" sz="1800" dirty="0"/>
              <a:t>=</a:t>
            </a:r>
            <a:r>
              <a:rPr lang="en-US" sz="1800" dirty="0" err="1"/>
              <a:t>mean_uptake-se_uptake</a:t>
            </a:r>
            <a:r>
              <a:rPr lang="en-US" sz="1800" dirty="0"/>
              <a:t>, 	</a:t>
            </a:r>
            <a:r>
              <a:rPr lang="en-US" sz="1800" dirty="0" err="1"/>
              <a:t>ymax</a:t>
            </a:r>
            <a:r>
              <a:rPr lang="en-US" sz="1800" dirty="0"/>
              <a:t>=</a:t>
            </a:r>
            <a:r>
              <a:rPr lang="en-US" sz="1800" dirty="0" err="1"/>
              <a:t>mean_uptake+se_uptake</a:t>
            </a:r>
            <a:r>
              <a:rPr lang="en-US" sz="1800" dirty="0"/>
              <a:t>), width = 0.2, position=</a:t>
            </a:r>
            <a:r>
              <a:rPr lang="en-US" sz="1800" dirty="0" err="1"/>
              <a:t>position_dodge</a:t>
            </a:r>
            <a:r>
              <a:rPr lang="en-US" sz="1800" dirty="0"/>
              <a:t>(.25)) +</a:t>
            </a:r>
          </a:p>
          <a:p>
            <a:pPr marL="0" indent="0">
              <a:buNone/>
            </a:pPr>
            <a:r>
              <a:rPr lang="en-US" sz="1800" dirty="0"/>
              <a:t>  	</a:t>
            </a:r>
            <a:r>
              <a:rPr lang="en-US" sz="1800" dirty="0" err="1">
                <a:solidFill>
                  <a:srgbClr val="C00000"/>
                </a:solidFill>
              </a:rPr>
              <a:t>theme_bw</a:t>
            </a:r>
            <a:r>
              <a:rPr lang="en-US" sz="1800" dirty="0"/>
              <a:t>()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plot_CO2_2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D965CC-B3CF-704E-96D3-A988E844E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3048000"/>
            <a:ext cx="5798899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4240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30B0E-59C0-0745-00A6-6A02BC15C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088"/>
            <a:ext cx="8229600" cy="944562"/>
          </a:xfrm>
        </p:spPr>
        <p:txBody>
          <a:bodyPr/>
          <a:lstStyle/>
          <a:p>
            <a:r>
              <a:rPr lang="en-US" dirty="0"/>
              <a:t>Define 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ACC96-6F88-DD79-5E87-3B0E53FC0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377" y="964055"/>
            <a:ext cx="84582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model_CO2 &lt;- </a:t>
            </a:r>
            <a:r>
              <a:rPr lang="en-US" sz="2400" dirty="0" err="1">
                <a:solidFill>
                  <a:srgbClr val="C00000"/>
                </a:solidFill>
              </a:rPr>
              <a:t>lm</a:t>
            </a:r>
            <a:r>
              <a:rPr lang="en-US" sz="2400" dirty="0"/>
              <a:t>(uptake ~ Type * Treatment, data=data_CO2)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anova</a:t>
            </a:r>
            <a:r>
              <a:rPr lang="en-US" sz="2400" dirty="0"/>
              <a:t>(model_CO2)  #whether variables in model are significant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#Analysis of Variance Table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#Response: uptake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               </a:t>
            </a:r>
            <a:r>
              <a:rPr lang="en-US" sz="1600" dirty="0" err="1">
                <a:solidFill>
                  <a:srgbClr val="000000"/>
                </a:solidFill>
                <a:latin typeface="Monaco" pitchFamily="2" charset="77"/>
              </a:rPr>
              <a:t>Df</a:t>
            </a: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 Sum Sq Mean Sq F value    </a:t>
            </a:r>
            <a:r>
              <a:rPr lang="en-US" sz="1600" dirty="0" err="1">
                <a:solidFill>
                  <a:srgbClr val="000000"/>
                </a:solidFill>
                <a:latin typeface="Monaco" pitchFamily="2" charset="77"/>
              </a:rPr>
              <a:t>Pr</a:t>
            </a: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(&gt;F)   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#Type            1 3365.5  3365.5 52.5086 2.378e-10 ***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#Treatment       1  988.1   988.1 15.4164 0.0001817 ***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#</a:t>
            </a:r>
            <a:r>
              <a:rPr lang="en-US" sz="1600" dirty="0" err="1">
                <a:solidFill>
                  <a:srgbClr val="000000"/>
                </a:solidFill>
                <a:latin typeface="Monaco" pitchFamily="2" charset="77"/>
              </a:rPr>
              <a:t>Type:Treatment</a:t>
            </a: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  1  225.7   225.7  3.5218 0.0642128 . 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#Residuals      80 5127.6    64.1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#---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#</a:t>
            </a:r>
            <a:r>
              <a:rPr lang="en-US" sz="1600" dirty="0" err="1">
                <a:solidFill>
                  <a:srgbClr val="000000"/>
                </a:solidFill>
                <a:latin typeface="Monaco" pitchFamily="2" charset="77"/>
              </a:rPr>
              <a:t>Signif</a:t>
            </a:r>
            <a:r>
              <a:rPr lang="en-US" sz="1600" dirty="0">
                <a:solidFill>
                  <a:srgbClr val="000000"/>
                </a:solidFill>
                <a:latin typeface="Monaco" pitchFamily="2" charset="77"/>
              </a:rPr>
              <a:t>. codes:  0 ‘***’ 0.001 ‘**’ 0.01 ‘*’ 0.05 ‘.’ 0.1 ‘ ’ 1</a:t>
            </a: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3723B-38D5-49CD-16F7-BDCAFCCF46EE}"/>
              </a:ext>
            </a:extLst>
          </p:cNvPr>
          <p:cNvSpPr txBox="1"/>
          <p:nvPr/>
        </p:nvSpPr>
        <p:spPr>
          <a:xfrm>
            <a:off x="838200" y="5884789"/>
            <a:ext cx="7460825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Sig. effect of </a:t>
            </a:r>
            <a:r>
              <a:rPr lang="en-US" b="1" dirty="0">
                <a:solidFill>
                  <a:srgbClr val="0432FF"/>
                </a:solidFill>
              </a:rPr>
              <a:t>Type</a:t>
            </a:r>
            <a:r>
              <a:rPr lang="en-US" dirty="0">
                <a:solidFill>
                  <a:srgbClr val="0432FF"/>
                </a:solidFill>
              </a:rPr>
              <a:t> and </a:t>
            </a:r>
            <a:r>
              <a:rPr lang="en-US" b="1" dirty="0">
                <a:solidFill>
                  <a:srgbClr val="0432FF"/>
                </a:solidFill>
              </a:rPr>
              <a:t>Treatment</a:t>
            </a:r>
            <a:r>
              <a:rPr lang="en-US" dirty="0">
                <a:solidFill>
                  <a:srgbClr val="0432FF"/>
                </a:solidFill>
              </a:rPr>
              <a:t>, and borderline sig. effect of the </a:t>
            </a:r>
            <a:r>
              <a:rPr lang="en-US" b="1" dirty="0">
                <a:solidFill>
                  <a:srgbClr val="0432FF"/>
                </a:solidFill>
              </a:rPr>
              <a:t>interaction</a:t>
            </a:r>
          </a:p>
        </p:txBody>
      </p:sp>
    </p:spTree>
    <p:extLst>
      <p:ext uri="{BB962C8B-B14F-4D97-AF65-F5344CB8AC3E}">
        <p14:creationId xmlns:p14="http://schemas.microsoft.com/office/powerpoint/2010/main" val="24968024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30B0E-59C0-0745-00A6-6A02BC15C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088"/>
            <a:ext cx="8229600" cy="944562"/>
          </a:xfrm>
        </p:spPr>
        <p:txBody>
          <a:bodyPr/>
          <a:lstStyle/>
          <a:p>
            <a:r>
              <a:rPr lang="en-US" dirty="0"/>
              <a:t>Summary of Linear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ACC96-6F88-DD79-5E87-3B0E53FC0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377" y="964054"/>
            <a:ext cx="8458200" cy="528434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/>
              <a:t>summary(model_CO2)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Call:</a:t>
            </a:r>
          </a:p>
          <a:p>
            <a:pPr marL="0" indent="0">
              <a:buNone/>
            </a:pPr>
            <a:r>
              <a:rPr lang="en-US" sz="1500" dirty="0" err="1">
                <a:solidFill>
                  <a:srgbClr val="000000"/>
                </a:solidFill>
                <a:latin typeface="Monaco" pitchFamily="2" charset="77"/>
              </a:rPr>
              <a:t>lm</a:t>
            </a: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(formula = uptake ~ Type * Treatment, data = data_CO2)</a:t>
            </a: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Residuals: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    Min      1Q  Median      3Q     Max 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-22.452  -3.624   2.167   5.773  10.648 </a:t>
            </a: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Coefficients: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                                 Estimate Std. Error t value </a:t>
            </a:r>
            <a:r>
              <a:rPr lang="en-US" sz="1500" dirty="0" err="1">
                <a:solidFill>
                  <a:srgbClr val="000000"/>
                </a:solidFill>
                <a:latin typeface="Monaco" pitchFamily="2" charset="77"/>
              </a:rPr>
              <a:t>Pr</a:t>
            </a: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(&gt;|t|)    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(Intercept)                        35.333      1.747  20.225  &lt; 2e-16 ***</a:t>
            </a:r>
          </a:p>
          <a:p>
            <a:pPr marL="0" indent="0">
              <a:buNone/>
            </a:pPr>
            <a:r>
              <a:rPr lang="en-US" sz="1500" dirty="0" err="1">
                <a:solidFill>
                  <a:srgbClr val="000000"/>
                </a:solidFill>
                <a:latin typeface="Monaco" pitchFamily="2" charset="77"/>
              </a:rPr>
              <a:t>TypeMississippi</a:t>
            </a: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                    -9.381      2.471  -3.797 0.000284 ***</a:t>
            </a:r>
          </a:p>
          <a:p>
            <a:pPr marL="0" indent="0">
              <a:buNone/>
            </a:pPr>
            <a:r>
              <a:rPr lang="en-US" sz="1500" dirty="0" err="1">
                <a:solidFill>
                  <a:srgbClr val="000000"/>
                </a:solidFill>
                <a:latin typeface="Monaco" pitchFamily="2" charset="77"/>
              </a:rPr>
              <a:t>Treatmentchilled</a:t>
            </a: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                   -3.581      2.471  -1.449 0.151141    </a:t>
            </a:r>
          </a:p>
          <a:p>
            <a:pPr marL="0" indent="0">
              <a:buNone/>
            </a:pPr>
            <a:r>
              <a:rPr lang="en-US" sz="1500" dirty="0" err="1">
                <a:solidFill>
                  <a:srgbClr val="000000"/>
                </a:solidFill>
                <a:latin typeface="Monaco" pitchFamily="2" charset="77"/>
              </a:rPr>
              <a:t>TypeMississippi:Treatmentchilled</a:t>
            </a: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   -6.557      3.494  -1.877 0.064213 .  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---</a:t>
            </a:r>
          </a:p>
          <a:p>
            <a:pPr marL="0" indent="0">
              <a:buNone/>
            </a:pPr>
            <a:r>
              <a:rPr lang="en-US" sz="1500" dirty="0" err="1">
                <a:solidFill>
                  <a:srgbClr val="000000"/>
                </a:solidFill>
                <a:latin typeface="Monaco" pitchFamily="2" charset="77"/>
              </a:rPr>
              <a:t>Signif</a:t>
            </a: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. codes:  0 ‘***’ 0.001 ‘**’ 0.01 ‘*’ 0.05 ‘.’ 0.1 ‘ ’ 1</a:t>
            </a:r>
          </a:p>
          <a:p>
            <a:pPr marL="0" indent="0">
              <a:buNone/>
            </a:pPr>
            <a:endParaRPr lang="en-US" sz="1500" dirty="0">
              <a:solidFill>
                <a:srgbClr val="0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Residual standard error: 8.006 on 80 degrees of freedom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Multiple R-squared:  0.4718,	Adjusted R-squared:  0.452 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000000"/>
                </a:solidFill>
                <a:latin typeface="Monaco" pitchFamily="2" charset="77"/>
              </a:rPr>
              <a:t>F-statistic: 23.82 on 3 and 80 DF,  p-value: 4.106e-11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3723B-38D5-49CD-16F7-BDCAFCCF46EE}"/>
              </a:ext>
            </a:extLst>
          </p:cNvPr>
          <p:cNvSpPr txBox="1"/>
          <p:nvPr/>
        </p:nvSpPr>
        <p:spPr>
          <a:xfrm>
            <a:off x="381000" y="6059269"/>
            <a:ext cx="839422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Coefficients tell you relative differences among the treatments; </a:t>
            </a:r>
            <a:r>
              <a:rPr lang="en-US" b="1" dirty="0">
                <a:solidFill>
                  <a:srgbClr val="0432FF"/>
                </a:solidFill>
              </a:rPr>
              <a:t>most useful part </a:t>
            </a:r>
            <a:r>
              <a:rPr lang="en-US" dirty="0">
                <a:solidFill>
                  <a:srgbClr val="0432FF"/>
                </a:solidFill>
              </a:rPr>
              <a:t>is the</a:t>
            </a:r>
          </a:p>
          <a:p>
            <a:r>
              <a:rPr lang="en-US" dirty="0">
                <a:solidFill>
                  <a:srgbClr val="0432FF"/>
                </a:solidFill>
              </a:rPr>
              <a:t>Full-model report (how this model with 3 predictor variables differs from a null model). </a:t>
            </a: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15ED32FF-6FF3-1C4A-8288-4568B1B2DAAE}"/>
              </a:ext>
            </a:extLst>
          </p:cNvPr>
          <p:cNvCxnSpPr>
            <a:cxnSpLocks/>
            <a:stCxn id="4" idx="3"/>
          </p:cNvCxnSpPr>
          <p:nvPr/>
        </p:nvCxnSpPr>
        <p:spPr>
          <a:xfrm flipH="1" flipV="1">
            <a:off x="7010400" y="5715000"/>
            <a:ext cx="1764821" cy="667435"/>
          </a:xfrm>
          <a:prstGeom prst="bentConnector3">
            <a:avLst>
              <a:gd name="adj1" fmla="val -12953"/>
            </a:avLst>
          </a:prstGeom>
          <a:ln w="28575"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3907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0D284-E166-291A-4740-1FDE344E3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564" y="0"/>
            <a:ext cx="8229600" cy="944562"/>
          </a:xfrm>
        </p:spPr>
        <p:txBody>
          <a:bodyPr/>
          <a:lstStyle/>
          <a:p>
            <a:r>
              <a:rPr lang="en-US" dirty="0"/>
              <a:t>Multiple Contrasts Using </a:t>
            </a:r>
            <a:r>
              <a:rPr lang="en-US" i="1" dirty="0" err="1"/>
              <a:t>emmeans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D4176-3776-3611-4707-5E39775C9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90600"/>
            <a:ext cx="8382000" cy="5791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emm_model_CO2 &lt;- </a:t>
            </a:r>
            <a:r>
              <a:rPr lang="en-US" sz="1800" dirty="0" err="1">
                <a:solidFill>
                  <a:srgbClr val="C00000"/>
                </a:solidFill>
              </a:rPr>
              <a:t>emmeans</a:t>
            </a:r>
            <a:r>
              <a:rPr lang="en-US" sz="1800" dirty="0"/>
              <a:t>(model_CO2, specs = pairwise ~ Type * Treatment) </a:t>
            </a:r>
          </a:p>
          <a:p>
            <a:pPr marL="0" indent="0">
              <a:buNone/>
            </a:pPr>
            <a:r>
              <a:rPr lang="en-US" sz="1800" dirty="0"/>
              <a:t>emm_model_CO2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$</a:t>
            </a:r>
            <a:r>
              <a:rPr lang="en-US" sz="1400" dirty="0" err="1">
                <a:solidFill>
                  <a:prstClr val="black"/>
                </a:solidFill>
                <a:latin typeface="Monaco" pitchFamily="2" charset="77"/>
              </a:rPr>
              <a:t>emmeans</a:t>
            </a: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Type        Treatment  </a:t>
            </a:r>
            <a:r>
              <a:rPr lang="en-US" sz="1400" dirty="0" err="1">
                <a:solidFill>
                  <a:prstClr val="black"/>
                </a:solidFill>
                <a:latin typeface="Monaco" pitchFamily="2" charset="77"/>
              </a:rPr>
              <a:t>emmean</a:t>
            </a: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   SE </a:t>
            </a:r>
            <a:r>
              <a:rPr lang="en-US" sz="1400" dirty="0" err="1">
                <a:solidFill>
                  <a:prstClr val="black"/>
                </a:solidFill>
                <a:latin typeface="Monaco" pitchFamily="2" charset="77"/>
              </a:rPr>
              <a:t>df</a:t>
            </a: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Monaco" pitchFamily="2" charset="77"/>
              </a:rPr>
              <a:t>lower.CL</a:t>
            </a: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Monaco" pitchFamily="2" charset="77"/>
              </a:rPr>
              <a:t>upper.CL</a:t>
            </a: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Quebec      nonchilled   35.3 1.75 80     31.9     38.8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Mississippi nonchilled   26.0 1.75 80     22.5     29.4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Quebec      chilled      31.8 1.75 80     28.3     35.2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Mississippi chilled      15.8 1.75 80     12.3     19.3</a:t>
            </a:r>
          </a:p>
          <a:p>
            <a:pPr marL="0" indent="0">
              <a:buNone/>
            </a:pPr>
            <a:endParaRPr lang="en-US" sz="1400" dirty="0">
              <a:solidFill>
                <a:prstClr val="black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$contrasts </a:t>
            </a:r>
          </a:p>
          <a:p>
            <a:pPr marL="0" indent="0">
              <a:buNone/>
            </a:pP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contrast                                     estimate   SE </a:t>
            </a:r>
            <a:r>
              <a:rPr lang="en-US" sz="1400" dirty="0" err="1">
                <a:solidFill>
                  <a:prstClr val="black"/>
                </a:solidFill>
                <a:latin typeface="Monaco" pitchFamily="2" charset="77"/>
              </a:rPr>
              <a:t>df</a:t>
            </a: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Monaco" pitchFamily="2" charset="77"/>
              </a:rPr>
              <a:t>t.ratio</a:t>
            </a: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 </a:t>
            </a:r>
            <a:r>
              <a:rPr lang="en-US" sz="1400" dirty="0" err="1">
                <a:solidFill>
                  <a:prstClr val="black"/>
                </a:solidFill>
                <a:latin typeface="Monaco" pitchFamily="2" charset="77"/>
              </a:rPr>
              <a:t>p.value</a:t>
            </a:r>
            <a:r>
              <a:rPr lang="en-US" sz="1400" dirty="0">
                <a:solidFill>
                  <a:prstClr val="black"/>
                </a:solidFill>
                <a:latin typeface="Monaco" pitchFamily="2" charset="77"/>
              </a:rPr>
              <a:t> Quebec nonchilled - Mississippi nonchilled       9.38 2.47 80   3.797  0.0016 Quebec nonchilled - Quebec chilled               3.58 2.47 80   1.449  0.4728 Quebec nonchilled - Mississippi chilled         19.52 2.47 80   7.900  &lt;.0001 Mississippi nonchilled - Quebec chilled         -5.80 2.47 80  -2.348  0.0960 Mississippi nonchilled - Mississippi chilled    10.14 2.47 80   4.103  0.0006 Quebec chilled - Mississippi chilled            15.94 2.47 80   6.451  &lt;.0001</a:t>
            </a: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A49B22-A175-55A2-BE2D-A9367EC7FFD9}"/>
              </a:ext>
            </a:extLst>
          </p:cNvPr>
          <p:cNvSpPr txBox="1"/>
          <p:nvPr/>
        </p:nvSpPr>
        <p:spPr>
          <a:xfrm>
            <a:off x="228600" y="5943600"/>
            <a:ext cx="836836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Looks to be large and obvious differences between marginal means; in this case marginal means are identical to raw means (those not adjusted for effects in the model)</a:t>
            </a:r>
          </a:p>
        </p:txBody>
      </p:sp>
    </p:spTree>
    <p:extLst>
      <p:ext uri="{BB962C8B-B14F-4D97-AF65-F5344CB8AC3E}">
        <p14:creationId xmlns:p14="http://schemas.microsoft.com/office/powerpoint/2010/main" val="362469614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3B77E-AE34-FC45-A12B-4E5DE33DB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Letters Report (all levels)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2D10-3A33-B64C-945B-CF5BDD0A7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model_CO2_CLD &lt;- </a:t>
            </a:r>
            <a:r>
              <a:rPr lang="en-US" sz="2400" dirty="0" err="1">
                <a:solidFill>
                  <a:srgbClr val="C00000"/>
                </a:solidFill>
              </a:rPr>
              <a:t>lsmeans</a:t>
            </a:r>
            <a:r>
              <a:rPr lang="en-US" sz="2400" dirty="0"/>
              <a:t>(model_CO2,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                    pairwise ~ </a:t>
            </a:r>
            <a:r>
              <a:rPr lang="en-US" sz="2400" dirty="0" err="1"/>
              <a:t>Type:Treatment</a:t>
            </a:r>
            <a:r>
              <a:rPr lang="en-US" sz="2400" dirty="0"/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                    adjust="</a:t>
            </a:r>
            <a:r>
              <a:rPr lang="en-US" sz="2400" dirty="0" err="1"/>
              <a:t>tukey</a:t>
            </a:r>
            <a:r>
              <a:rPr lang="en-US" sz="2400" dirty="0"/>
              <a:t>")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 err="1"/>
              <a:t>cld</a:t>
            </a:r>
            <a:r>
              <a:rPr lang="en-US" sz="2400" dirty="0"/>
              <a:t>(model_CO2_CLD,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  alpha=.05,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  Letters=letters) %&gt;%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  arrange(Type, Treatment)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prstClr val="black"/>
                </a:solidFill>
                <a:latin typeface="Monaco" pitchFamily="2" charset="77"/>
              </a:rPr>
              <a:t>Type        Treatment  </a:t>
            </a:r>
            <a:r>
              <a:rPr lang="en-US" sz="1600" dirty="0" err="1">
                <a:solidFill>
                  <a:prstClr val="black"/>
                </a:solidFill>
                <a:latin typeface="Monaco" pitchFamily="2" charset="77"/>
              </a:rPr>
              <a:t>lsmean</a:t>
            </a:r>
            <a:r>
              <a:rPr lang="en-US" sz="1600" dirty="0">
                <a:solidFill>
                  <a:prstClr val="black"/>
                </a:solidFill>
                <a:latin typeface="Monaco" pitchFamily="2" charset="77"/>
              </a:rPr>
              <a:t>   SE </a:t>
            </a:r>
            <a:r>
              <a:rPr lang="en-US" sz="1600" dirty="0" err="1">
                <a:solidFill>
                  <a:prstClr val="black"/>
                </a:solidFill>
                <a:latin typeface="Monaco" pitchFamily="2" charset="77"/>
              </a:rPr>
              <a:t>df</a:t>
            </a:r>
            <a:r>
              <a:rPr lang="en-US" sz="1600" dirty="0">
                <a:solidFill>
                  <a:prstClr val="black"/>
                </a:solidFill>
                <a:latin typeface="Monaco" pitchFamily="2" charset="77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Monaco" pitchFamily="2" charset="77"/>
              </a:rPr>
              <a:t>lower.CL</a:t>
            </a:r>
            <a:r>
              <a:rPr lang="en-US" sz="1600" dirty="0">
                <a:solidFill>
                  <a:prstClr val="black"/>
                </a:solidFill>
                <a:latin typeface="Monaco" pitchFamily="2" charset="77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Monaco" pitchFamily="2" charset="77"/>
              </a:rPr>
              <a:t>upper.CL</a:t>
            </a:r>
            <a:r>
              <a:rPr lang="en-US" sz="1600" dirty="0">
                <a:solidFill>
                  <a:prstClr val="black"/>
                </a:solidFill>
                <a:latin typeface="Monaco" pitchFamily="2" charset="77"/>
              </a:rPr>
              <a:t> .group Quebec      nonchilled   35.3 1.75 80     31.9     38.8    c   Quebec      chilled      31.8 1.75 80     28.3     35.2   </a:t>
            </a:r>
            <a:r>
              <a:rPr lang="en-US" sz="1600" dirty="0" err="1">
                <a:solidFill>
                  <a:prstClr val="black"/>
                </a:solidFill>
                <a:latin typeface="Monaco" pitchFamily="2" charset="77"/>
              </a:rPr>
              <a:t>bc</a:t>
            </a:r>
            <a:r>
              <a:rPr lang="en-US" sz="1600" dirty="0">
                <a:solidFill>
                  <a:prstClr val="black"/>
                </a:solidFill>
                <a:latin typeface="Monaco" pitchFamily="2" charset="77"/>
              </a:rPr>
              <a:t>   Mississippi nonchilled   26.0 1.75 80     22.5     29.4   b    Mississippi chilled      15.8 1.75 80     12.3     19.3  a </a:t>
            </a:r>
            <a:endParaRPr lang="en-US" sz="1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DFE5CB-ADF4-164B-B554-E10F31283DF8}"/>
              </a:ext>
            </a:extLst>
          </p:cNvPr>
          <p:cNvSpPr/>
          <p:nvPr/>
        </p:nvSpPr>
        <p:spPr>
          <a:xfrm>
            <a:off x="304800" y="4648200"/>
            <a:ext cx="8153400" cy="1524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3902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C4633-5D7E-F743-A969-1E34BBB8F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Results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BA15C-DFC4-6C41-94B2-2E114C90F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10" y="944562"/>
            <a:ext cx="8229600" cy="23320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dirty="0"/>
              <a:t>We test the </a:t>
            </a:r>
            <a:r>
              <a:rPr lang="en-US" sz="2600" b="1" u="sng" dirty="0"/>
              <a:t>overall</a:t>
            </a:r>
            <a:r>
              <a:rPr lang="en-US" sz="2600" b="1" dirty="0"/>
              <a:t> </a:t>
            </a:r>
            <a:r>
              <a:rPr lang="en-US" sz="2600" dirty="0"/>
              <a:t>hypothesis that carbon uptake is influenced by adaptation to a geographic locality (</a:t>
            </a:r>
            <a:r>
              <a:rPr lang="en-US" sz="2600" dirty="0">
                <a:solidFill>
                  <a:srgbClr val="0432FF"/>
                </a:solidFill>
              </a:rPr>
              <a:t>Quebec</a:t>
            </a:r>
            <a:r>
              <a:rPr lang="en-US" sz="2600" dirty="0"/>
              <a:t> or </a:t>
            </a:r>
            <a:r>
              <a:rPr lang="en-US" sz="2600" dirty="0">
                <a:solidFill>
                  <a:srgbClr val="0432FF"/>
                </a:solidFill>
              </a:rPr>
              <a:t>Mississippi</a:t>
            </a:r>
            <a:r>
              <a:rPr lang="en-US" sz="2600" dirty="0"/>
              <a:t>) and cold stress (</a:t>
            </a:r>
            <a:r>
              <a:rPr lang="en-US" sz="2600" dirty="0">
                <a:solidFill>
                  <a:srgbClr val="0432FF"/>
                </a:solidFill>
              </a:rPr>
              <a:t>chilled</a:t>
            </a:r>
            <a:r>
              <a:rPr lang="en-US" sz="2600" dirty="0"/>
              <a:t> vs. </a:t>
            </a:r>
            <a:r>
              <a:rPr lang="en-US" sz="2600" dirty="0">
                <a:solidFill>
                  <a:srgbClr val="0432FF"/>
                </a:solidFill>
              </a:rPr>
              <a:t>not chilled</a:t>
            </a:r>
            <a:r>
              <a:rPr lang="en-US" sz="2600" dirty="0"/>
              <a:t>). We determined that there was an effect of locality type (F</a:t>
            </a:r>
            <a:r>
              <a:rPr lang="en-US" sz="2600" baseline="-25000" dirty="0"/>
              <a:t>1,80</a:t>
            </a:r>
            <a:r>
              <a:rPr lang="en-US" sz="2600" dirty="0"/>
              <a:t>=52.5, P &lt; 0.001), effect of cold stress treatment (F</a:t>
            </a:r>
            <a:r>
              <a:rPr lang="en-US" sz="2600" baseline="-25000" dirty="0"/>
              <a:t>1,80</a:t>
            </a:r>
            <a:r>
              <a:rPr lang="en-US" sz="2600" dirty="0"/>
              <a:t>=15.4, P &lt; 0.001), but only a borderline interaction effect between the two factors (F</a:t>
            </a:r>
            <a:r>
              <a:rPr lang="en-US" sz="2600" baseline="-25000" dirty="0"/>
              <a:t>1,80</a:t>
            </a:r>
            <a:r>
              <a:rPr lang="en-US" sz="2600" dirty="0"/>
              <a:t>=3.5, P = 0.06).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C7693A-D6EE-404D-A5EF-FA9F0AD1C035}"/>
              </a:ext>
            </a:extLst>
          </p:cNvPr>
          <p:cNvSpPr txBox="1"/>
          <p:nvPr/>
        </p:nvSpPr>
        <p:spPr>
          <a:xfrm>
            <a:off x="5638800" y="3733800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“On a </a:t>
            </a:r>
            <a:r>
              <a:rPr lang="en-US" b="1" u="sng" dirty="0"/>
              <a:t>pairwise</a:t>
            </a:r>
            <a:r>
              <a:rPr lang="en-US" dirty="0"/>
              <a:t> basis”, ….figure out way to describe pairwise…this takes some finesse.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CDE1E7-575F-A342-AB8F-460290568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753" y="3276600"/>
            <a:ext cx="5311542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8282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C0ECA-28B9-3549-9353-3FA719AF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F8C0C-7DBD-D14B-834C-989771EBA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Not covered:</a:t>
            </a:r>
          </a:p>
          <a:p>
            <a:r>
              <a:rPr lang="en-US" dirty="0">
                <a:solidFill>
                  <a:schemeClr val="bg1"/>
                </a:solidFill>
              </a:rPr>
              <a:t>comparing interaction (multiplicative) vs. additive models</a:t>
            </a:r>
          </a:p>
          <a:p>
            <a:r>
              <a:rPr lang="en-US" dirty="0">
                <a:solidFill>
                  <a:schemeClr val="bg1"/>
                </a:solidFill>
              </a:rPr>
              <a:t>producing minimum adequate model</a:t>
            </a:r>
          </a:p>
        </p:txBody>
      </p:sp>
    </p:spTree>
    <p:extLst>
      <p:ext uri="{BB962C8B-B14F-4D97-AF65-F5344CB8AC3E}">
        <p14:creationId xmlns:p14="http://schemas.microsoft.com/office/powerpoint/2010/main" val="2601613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nterpreting Interactions when Main Effects are Not Significant - The  Analysis Factor">
            <a:extLst>
              <a:ext uri="{FF2B5EF4-FFF2-40B4-BE49-F238E27FC236}">
                <a16:creationId xmlns:a16="http://schemas.microsoft.com/office/drawing/2014/main" id="{4209F37B-802E-5D40-9C3C-F6A3875B5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2057400"/>
            <a:ext cx="3200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Extend Linear Models to </a:t>
            </a:r>
            <a:r>
              <a:rPr lang="en-US" dirty="0" err="1"/>
              <a:t>Mult</a:t>
            </a:r>
            <a:r>
              <a:rPr lang="en-US" dirty="0"/>
              <a:t>. 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020762"/>
            <a:ext cx="5867400" cy="55324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You’d say there is no </a:t>
            </a:r>
            <a:r>
              <a:rPr lang="en-US" i="1" dirty="0">
                <a:solidFill>
                  <a:srgbClr val="0432FF"/>
                </a:solidFill>
              </a:rPr>
              <a:t>overall</a:t>
            </a:r>
            <a:r>
              <a:rPr lang="en-US" dirty="0"/>
              <a:t> effect of either Factor A or Factor B, but there is an </a:t>
            </a:r>
            <a:r>
              <a:rPr lang="en-US" i="1" dirty="0">
                <a:solidFill>
                  <a:srgbClr val="0432FF"/>
                </a:solidFill>
              </a:rPr>
              <a:t>interaction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effect of B on the response variable is opposite, depending on the value of Factor A. (contingent inference; depends on…)</a:t>
            </a:r>
          </a:p>
          <a:p>
            <a:endParaRPr lang="en-US" dirty="0"/>
          </a:p>
          <a:p>
            <a:r>
              <a:rPr lang="en-US" dirty="0">
                <a:effectLst/>
              </a:rPr>
              <a:t>If there is evidence of a </a:t>
            </a:r>
            <a:r>
              <a:rPr lang="en-US" dirty="0">
                <a:solidFill>
                  <a:srgbClr val="C00000"/>
                </a:solidFill>
                <a:effectLst/>
              </a:rPr>
              <a:t>significant interaction</a:t>
            </a:r>
            <a:r>
              <a:rPr lang="en-US" dirty="0">
                <a:effectLst/>
              </a:rPr>
              <a:t> between A and B, comparisons of the mean treatment responses for A </a:t>
            </a:r>
            <a:r>
              <a:rPr lang="en-US" dirty="0">
                <a:solidFill>
                  <a:srgbClr val="0432FF"/>
                </a:solidFill>
                <a:effectLst/>
              </a:rPr>
              <a:t>must be conducted separately</a:t>
            </a:r>
            <a:r>
              <a:rPr lang="en-US" dirty="0">
                <a:effectLst/>
              </a:rPr>
              <a:t> for each level of B, because the differences in the treatment mean responses across the levels of A may differ, depending on the level of B.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4241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D78F757-A3A0-9247-B9BA-307CBC57CD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729" y="1066800"/>
            <a:ext cx="5050485" cy="537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6675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41A3F-4E47-544B-A6D5-EF2B84F13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463" y="0"/>
            <a:ext cx="8229600" cy="944562"/>
          </a:xfrm>
        </p:spPr>
        <p:txBody>
          <a:bodyPr/>
          <a:lstStyle/>
          <a:p>
            <a:r>
              <a:rPr lang="en-US" dirty="0"/>
              <a:t>Connecting Letters Report of Contrasts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DEBC9-F728-034F-BBC1-5AD3C8C30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715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can use ‘simple contrasts’ to compare the levels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>
                <a:solidFill>
                  <a:srgbClr val="C00000"/>
                </a:solidFill>
              </a:rPr>
              <a:t>contrast</a:t>
            </a:r>
            <a:r>
              <a:rPr lang="en-US" sz="1800" dirty="0"/>
              <a:t>(emm_model1, "</a:t>
            </a:r>
            <a:r>
              <a:rPr lang="en-US" sz="1800" dirty="0" err="1"/>
              <a:t>consec</a:t>
            </a:r>
            <a:r>
              <a:rPr lang="en-US" sz="1800" dirty="0"/>
              <a:t>", simple = "each", combine = TRUE, adjust = "</a:t>
            </a:r>
            <a:r>
              <a:rPr lang="en-US" sz="1800" dirty="0" err="1"/>
              <a:t>mvt</a:t>
            </a:r>
            <a:r>
              <a:rPr lang="en-US" sz="1800" dirty="0"/>
              <a:t>")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200" dirty="0">
                <a:solidFill>
                  <a:prstClr val="black"/>
                </a:solidFill>
                <a:latin typeface="Monaco" pitchFamily="2" charset="77"/>
              </a:rPr>
              <a:t>Treatment  Type        contrast             estimate   SE </a:t>
            </a:r>
            <a:r>
              <a:rPr lang="en-US" sz="1200" dirty="0" err="1">
                <a:solidFill>
                  <a:prstClr val="black"/>
                </a:solidFill>
                <a:latin typeface="Monaco" pitchFamily="2" charset="77"/>
              </a:rPr>
              <a:t>df</a:t>
            </a:r>
            <a:r>
              <a:rPr lang="en-US" sz="1200" dirty="0">
                <a:solidFill>
                  <a:prstClr val="black"/>
                </a:solidFill>
                <a:latin typeface="Monaco" pitchFamily="2" charset="77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Monaco" pitchFamily="2" charset="77"/>
              </a:rPr>
              <a:t>t.ratio</a:t>
            </a:r>
            <a:r>
              <a:rPr lang="en-US" sz="1200" dirty="0">
                <a:solidFill>
                  <a:prstClr val="black"/>
                </a:solidFill>
                <a:latin typeface="Monaco" pitchFamily="2" charset="77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Monaco" pitchFamily="2" charset="77"/>
              </a:rPr>
              <a:t>p.value</a:t>
            </a:r>
            <a:endParaRPr lang="en-US" sz="1200" dirty="0">
              <a:solidFill>
                <a:prstClr val="black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1200" dirty="0">
                <a:solidFill>
                  <a:prstClr val="black"/>
                </a:solidFill>
                <a:latin typeface="Monaco" pitchFamily="2" charset="77"/>
              </a:rPr>
              <a:t>chilled    .           Mississippi - Quebec   -15.94 2.47 80  -6.451  &lt;.0001</a:t>
            </a:r>
          </a:p>
          <a:p>
            <a:pPr marL="0" indent="0">
              <a:buNone/>
            </a:pPr>
            <a:r>
              <a:rPr lang="en-US" sz="1200" dirty="0">
                <a:solidFill>
                  <a:prstClr val="black"/>
                </a:solidFill>
                <a:latin typeface="Monaco" pitchFamily="2" charset="77"/>
              </a:rPr>
              <a:t>.          Mississippi chilled - nonchilled   -10.14 2.47 80  -4.103  0.0005</a:t>
            </a:r>
          </a:p>
          <a:p>
            <a:pPr marL="0" indent="0">
              <a:buNone/>
            </a:pPr>
            <a:r>
              <a:rPr lang="en-US" sz="1200" dirty="0">
                <a:solidFill>
                  <a:prstClr val="black"/>
                </a:solidFill>
                <a:latin typeface="Monaco" pitchFamily="2" charset="77"/>
              </a:rPr>
              <a:t>nonchilled .           Mississippi - Quebec    -9.38 2.47 80  -3.797  0.0011</a:t>
            </a:r>
          </a:p>
          <a:p>
            <a:pPr marL="0" indent="0">
              <a:buNone/>
            </a:pPr>
            <a:r>
              <a:rPr lang="en-US" sz="1200" dirty="0">
                <a:solidFill>
                  <a:prstClr val="black"/>
                </a:solidFill>
                <a:latin typeface="Monaco" pitchFamily="2" charset="77"/>
              </a:rPr>
              <a:t>.          Quebec      chilled - nonchilled    -3.58 2.47 80  -1.449  0.4094</a:t>
            </a:r>
            <a:endParaRPr lang="en-US" sz="12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47725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358E-2145-B44D-9B53-CFA42BE5E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18924"/>
            <a:ext cx="8229600" cy="944562"/>
          </a:xfrm>
        </p:spPr>
        <p:txBody>
          <a:bodyPr>
            <a:normAutofit fontScale="90000"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en-US" sz="3100" dirty="0">
                <a:solidFill>
                  <a:prstClr val="black"/>
                </a:solidFill>
                <a:ea typeface="+mn-ea"/>
                <a:cs typeface="+mn-cs"/>
              </a:rPr>
              <a:t>A two-way ANOVA </a:t>
            </a:r>
            <a:r>
              <a:rPr lang="en-US" sz="3100" dirty="0">
                <a:solidFill>
                  <a:srgbClr val="C00000"/>
                </a:solidFill>
                <a:ea typeface="+mn-ea"/>
                <a:cs typeface="+mn-cs"/>
              </a:rPr>
              <a:t>with interaction </a:t>
            </a:r>
            <a:r>
              <a:rPr lang="en-US" sz="3100" dirty="0">
                <a:solidFill>
                  <a:prstClr val="black"/>
                </a:solidFill>
                <a:ea typeface="+mn-ea"/>
                <a:cs typeface="+mn-cs"/>
              </a:rPr>
              <a:t>tests three statistical </a:t>
            </a:r>
            <a:r>
              <a:rPr lang="en-US" sz="3100" dirty="0">
                <a:solidFill>
                  <a:prstClr val="black"/>
                </a:solidFill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null hypotheses</a:t>
            </a:r>
            <a:r>
              <a:rPr lang="en-US" sz="3100" dirty="0">
                <a:solidFill>
                  <a:prstClr val="black"/>
                </a:solidFill>
                <a:ea typeface="+mn-ea"/>
                <a:cs typeface="+mn-cs"/>
              </a:rPr>
              <a:t> at the same time:</a:t>
            </a:r>
            <a:br>
              <a:rPr lang="en-US" sz="2800" dirty="0">
                <a:solidFill>
                  <a:prstClr val="black"/>
                </a:solidFill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BB0B2-59A7-1342-93A8-9EC3CF4D6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3352800"/>
          </a:xfrm>
        </p:spPr>
        <p:txBody>
          <a:bodyPr/>
          <a:lstStyle/>
          <a:p>
            <a:r>
              <a:rPr lang="en-US" dirty="0"/>
              <a:t>There is no difference in group means at any level of the </a:t>
            </a:r>
            <a:r>
              <a:rPr lang="en-US" dirty="0">
                <a:solidFill>
                  <a:srgbClr val="0432FF"/>
                </a:solidFill>
              </a:rPr>
              <a:t>first</a:t>
            </a:r>
            <a:r>
              <a:rPr lang="en-US" dirty="0"/>
              <a:t> independent variable.</a:t>
            </a:r>
          </a:p>
          <a:p>
            <a:r>
              <a:rPr lang="en-US" dirty="0"/>
              <a:t>There is no difference in group means at any level of the </a:t>
            </a:r>
            <a:r>
              <a:rPr lang="en-US" dirty="0">
                <a:solidFill>
                  <a:srgbClr val="0432FF"/>
                </a:solidFill>
              </a:rPr>
              <a:t>second</a:t>
            </a:r>
            <a:r>
              <a:rPr lang="en-US" dirty="0"/>
              <a:t> independent variable.</a:t>
            </a:r>
          </a:p>
          <a:p>
            <a:r>
              <a:rPr lang="en-US" dirty="0"/>
              <a:t>The effect of one independent variable </a:t>
            </a:r>
            <a:r>
              <a:rPr lang="en-US" dirty="0">
                <a:solidFill>
                  <a:srgbClr val="0432FF"/>
                </a:solidFill>
              </a:rPr>
              <a:t>does not depend</a:t>
            </a:r>
            <a:r>
              <a:rPr lang="en-US" dirty="0"/>
              <a:t> on the effect of the other independent variable (a.k.a. no interaction effect).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E4CB91-939E-EE4D-94E4-9F44AC251B7C}"/>
              </a:ext>
            </a:extLst>
          </p:cNvPr>
          <p:cNvSpPr txBox="1"/>
          <p:nvPr/>
        </p:nvSpPr>
        <p:spPr>
          <a:xfrm>
            <a:off x="457200" y="5334000"/>
            <a:ext cx="822960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 two-way ANOVA </a:t>
            </a:r>
            <a:r>
              <a:rPr lang="en-US" sz="2400" dirty="0">
                <a:solidFill>
                  <a:srgbClr val="C00000"/>
                </a:solidFill>
              </a:rPr>
              <a:t>without</a:t>
            </a:r>
            <a:r>
              <a:rPr lang="en-US" sz="2400" dirty="0"/>
              <a:t> interaction (a.k.a. an additive two-way ANOVA) only tests the first two of these hypotheses.</a:t>
            </a:r>
          </a:p>
        </p:txBody>
      </p:sp>
    </p:spTree>
    <p:extLst>
      <p:ext uri="{BB962C8B-B14F-4D97-AF65-F5344CB8AC3E}">
        <p14:creationId xmlns:p14="http://schemas.microsoft.com/office/powerpoint/2010/main" val="626732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749" y="327038"/>
            <a:ext cx="5241011" cy="6204391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7200" u="sng" dirty="0"/>
              <a:t>Example Two-factor Experiment</a:t>
            </a:r>
          </a:p>
          <a:p>
            <a:r>
              <a:rPr lang="en-US" sz="6400" dirty="0"/>
              <a:t>Infection Status (parasites–no parasites) = </a:t>
            </a:r>
            <a:r>
              <a:rPr lang="en-US" sz="6400" dirty="0">
                <a:solidFill>
                  <a:srgbClr val="008000"/>
                </a:solidFill>
              </a:rPr>
              <a:t>Factor 1</a:t>
            </a:r>
          </a:p>
          <a:p>
            <a:r>
              <a:rPr lang="en-US" sz="6400" dirty="0"/>
              <a:t>Sex (male–female) = </a:t>
            </a:r>
            <a:r>
              <a:rPr lang="en-US" sz="6400" dirty="0">
                <a:solidFill>
                  <a:srgbClr val="008000"/>
                </a:solidFill>
              </a:rPr>
              <a:t>Factor 2</a:t>
            </a:r>
          </a:p>
          <a:p>
            <a:r>
              <a:rPr lang="en-US" sz="6400" dirty="0"/>
              <a:t>Weight change = </a:t>
            </a:r>
            <a:r>
              <a:rPr lang="en-US" sz="6400" dirty="0">
                <a:solidFill>
                  <a:srgbClr val="008000"/>
                </a:solidFill>
              </a:rPr>
              <a:t>response variable </a:t>
            </a:r>
            <a:r>
              <a:rPr lang="en-US" sz="6400" dirty="0">
                <a:solidFill>
                  <a:srgbClr val="000000"/>
                </a:solidFill>
              </a:rPr>
              <a:t>to estimate the costs of parasitism.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Cannot just conduct two one-way experiments (comparing males and females separately) because the </a:t>
            </a:r>
            <a:r>
              <a:rPr lang="en-US" sz="6400" dirty="0">
                <a:solidFill>
                  <a:srgbClr val="008000"/>
                </a:solidFill>
              </a:rPr>
              <a:t>hypothesis was about the interaction</a:t>
            </a:r>
            <a:r>
              <a:rPr lang="en-US" sz="6400" dirty="0">
                <a:solidFill>
                  <a:srgbClr val="000000"/>
                </a:solidFill>
              </a:rPr>
              <a:t>.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The reason this would be wrong is that the researcher has </a:t>
            </a:r>
            <a:r>
              <a:rPr lang="en-US" sz="6400" dirty="0">
                <a:solidFill>
                  <a:srgbClr val="0000FF"/>
                </a:solidFill>
              </a:rPr>
              <a:t>only tested for main effects of parasitism</a:t>
            </a:r>
            <a:r>
              <a:rPr lang="en-US" sz="6400" dirty="0">
                <a:solidFill>
                  <a:srgbClr val="000000"/>
                </a:solidFill>
              </a:rPr>
              <a:t>, but not the interaction between parasitism and sex.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By doing separate tests, the researcher has looked at the difference in male fish caused by the parasites, but </a:t>
            </a:r>
            <a:r>
              <a:rPr lang="en-US" sz="6400" dirty="0">
                <a:solidFill>
                  <a:srgbClr val="0000FF"/>
                </a:solidFill>
              </a:rPr>
              <a:t>has not directly compared the difference</a:t>
            </a:r>
            <a:r>
              <a:rPr lang="en-US" sz="6400" dirty="0">
                <a:solidFill>
                  <a:srgbClr val="000000"/>
                </a:solidFill>
              </a:rPr>
              <a:t> in male fish to the difference in female fish (reference group).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Looking at the graphs, there is no good evidence for a difference in the way males or females respond to parasitism. (no evidence of interaction)</a:t>
            </a:r>
          </a:p>
          <a:p>
            <a:pPr marL="0" indent="0">
              <a:buNone/>
            </a:pPr>
            <a:endParaRPr lang="en-US" sz="6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6400" dirty="0">
                <a:solidFill>
                  <a:srgbClr val="000000"/>
                </a:solidFill>
              </a:rPr>
              <a:t>If the researcher does not test for the interaction, the conclusion would have been that parasitized males lost more body weight than </a:t>
            </a:r>
            <a:r>
              <a:rPr lang="en-US" sz="6400" dirty="0" err="1">
                <a:solidFill>
                  <a:srgbClr val="000000"/>
                </a:solidFill>
              </a:rPr>
              <a:t>unparasitized</a:t>
            </a:r>
            <a:r>
              <a:rPr lang="en-US" sz="6400" dirty="0">
                <a:solidFill>
                  <a:srgbClr val="000000"/>
                </a:solidFill>
              </a:rPr>
              <a:t>; </a:t>
            </a:r>
            <a:r>
              <a:rPr lang="en-US" sz="6400" dirty="0">
                <a:solidFill>
                  <a:srgbClr val="C00000"/>
                </a:solidFill>
              </a:rPr>
              <a:t>erroneous (incomplete) conclusion</a:t>
            </a:r>
            <a:r>
              <a:rPr lang="en-US" sz="6400" dirty="0">
                <a:solidFill>
                  <a:srgbClr val="000000"/>
                </a:solidFill>
              </a:rPr>
              <a:t>. Parasitized males lose no more mass than parasitized females.</a:t>
            </a:r>
          </a:p>
          <a:p>
            <a:pPr marL="0" indent="0">
              <a:buNone/>
            </a:pPr>
            <a:endParaRPr lang="en-US" sz="1725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35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350" dirty="0">
              <a:solidFill>
                <a:srgbClr val="008000"/>
              </a:solidFill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 descr="ch06f0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0970" y="1436136"/>
            <a:ext cx="3051481" cy="40180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946605" y="327038"/>
            <a:ext cx="2900209" cy="506895"/>
          </a:xfrm>
        </p:spPr>
        <p:txBody>
          <a:bodyPr>
            <a:normAutofit/>
          </a:bodyPr>
          <a:lstStyle/>
          <a:p>
            <a:r>
              <a:rPr lang="en-US" sz="2400" dirty="0"/>
              <a:t>More on Interactions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089230-DEB1-6C42-B558-C425F49E97B4}"/>
              </a:ext>
            </a:extLst>
          </p:cNvPr>
          <p:cNvSpPr txBox="1">
            <a:spLocks/>
          </p:cNvSpPr>
          <p:nvPr/>
        </p:nvSpPr>
        <p:spPr>
          <a:xfrm>
            <a:off x="5745760" y="5580023"/>
            <a:ext cx="3398240" cy="5068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latin typeface="+mn-lt"/>
              </a:rPr>
              <a:t>Mean and SE of weight loss in fish, separated by sex and parasitism status</a:t>
            </a:r>
          </a:p>
        </p:txBody>
      </p:sp>
    </p:spTree>
    <p:extLst>
      <p:ext uri="{BB962C8B-B14F-4D97-AF65-F5344CB8AC3E}">
        <p14:creationId xmlns:p14="http://schemas.microsoft.com/office/powerpoint/2010/main" val="3879932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04f0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8" b="44803"/>
          <a:stretch/>
        </p:blipFill>
        <p:spPr>
          <a:xfrm>
            <a:off x="152400" y="381000"/>
            <a:ext cx="5791200" cy="618438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419600" y="2912631"/>
            <a:ext cx="1848596" cy="533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solidFill>
                  <a:srgbClr val="0000FF"/>
                </a:solidFill>
              </a:rPr>
              <a:t>Main Effect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5400" y="508987"/>
            <a:ext cx="3844493" cy="120896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Experimental designs that consider both main effects and interaction effects allow more nuance into how a system functions.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296472-2623-334C-B66B-9DC7101FAA8B}"/>
              </a:ext>
            </a:extLst>
          </p:cNvPr>
          <p:cNvSpPr txBox="1">
            <a:spLocks/>
          </p:cNvSpPr>
          <p:nvPr/>
        </p:nvSpPr>
        <p:spPr>
          <a:xfrm>
            <a:off x="4419600" y="5710934"/>
            <a:ext cx="1848596" cy="53334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solidFill>
                  <a:srgbClr val="0000FF"/>
                </a:solidFill>
              </a:rPr>
              <a:t>Main Effect(s)</a:t>
            </a:r>
          </a:p>
        </p:txBody>
      </p:sp>
    </p:spTree>
    <p:extLst>
      <p:ext uri="{BB962C8B-B14F-4D97-AF65-F5344CB8AC3E}">
        <p14:creationId xmlns:p14="http://schemas.microsoft.com/office/powerpoint/2010/main" val="1332735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04f0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45"/>
          <a:stretch/>
        </p:blipFill>
        <p:spPr>
          <a:xfrm>
            <a:off x="2260131" y="304800"/>
            <a:ext cx="6898279" cy="4955004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343400" y="5486400"/>
            <a:ext cx="3910663" cy="116496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solidFill>
                  <a:srgbClr val="0000FF"/>
                </a:solidFill>
              </a:rPr>
              <a:t>Why not just do two different one-way experiments?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solidFill>
                  <a:srgbClr val="0000FF"/>
                </a:solidFill>
              </a:rPr>
              <a:t>P-values are multiplicative.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3347712"/>
            <a:ext cx="2895600" cy="10718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Main Effects and Interaction Effects</a:t>
            </a:r>
          </a:p>
        </p:txBody>
      </p:sp>
    </p:spTree>
    <p:extLst>
      <p:ext uri="{BB962C8B-B14F-4D97-AF65-F5344CB8AC3E}">
        <p14:creationId xmlns:p14="http://schemas.microsoft.com/office/powerpoint/2010/main" val="2378778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06A0-ED2A-5E47-9B42-A4413DBD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85800"/>
            <a:ext cx="2743200" cy="838200"/>
          </a:xfrm>
        </p:spPr>
        <p:txBody>
          <a:bodyPr>
            <a:normAutofit fontScale="90000"/>
          </a:bodyPr>
          <a:lstStyle/>
          <a:p>
            <a:r>
              <a:rPr lang="en-US" dirty="0"/>
              <a:t>Cow Growth </a:t>
            </a:r>
            <a:br>
              <a:rPr lang="en-US" dirty="0"/>
            </a:br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AAD4-5F8C-714C-9AA1-D05A1DA2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514600"/>
            <a:ext cx="8382000" cy="4572000"/>
          </a:xfrm>
        </p:spPr>
        <p:txBody>
          <a:bodyPr>
            <a:normAutofit/>
          </a:bodyPr>
          <a:lstStyle/>
          <a:p>
            <a:r>
              <a:rPr lang="en-US" dirty="0"/>
              <a:t>Cows fed one of </a:t>
            </a:r>
            <a:r>
              <a:rPr lang="en-US" dirty="0">
                <a:solidFill>
                  <a:srgbClr val="0432FF"/>
                </a:solidFill>
              </a:rPr>
              <a:t>three</a:t>
            </a:r>
            <a:r>
              <a:rPr lang="en-US" dirty="0"/>
              <a:t> diets; barley, oats, wheat</a:t>
            </a:r>
          </a:p>
          <a:p>
            <a:r>
              <a:rPr lang="en-US" dirty="0"/>
              <a:t>Diets enhanced with one of </a:t>
            </a:r>
            <a:r>
              <a:rPr lang="en-US" dirty="0">
                <a:solidFill>
                  <a:srgbClr val="0432FF"/>
                </a:solidFill>
              </a:rPr>
              <a:t>four</a:t>
            </a:r>
            <a:r>
              <a:rPr lang="en-US" dirty="0"/>
              <a:t> supplements</a:t>
            </a:r>
          </a:p>
          <a:p>
            <a:r>
              <a:rPr lang="en-US" dirty="0"/>
              <a:t>Data are from a fully factorial experimental design, where each combination of diet and supplement was </a:t>
            </a:r>
            <a:r>
              <a:rPr lang="en-US" dirty="0">
                <a:solidFill>
                  <a:srgbClr val="0432FF"/>
                </a:solidFill>
              </a:rPr>
              <a:t>replicated three times</a:t>
            </a:r>
            <a:r>
              <a:rPr lang="en-US" dirty="0"/>
              <a:t>. (balanced)</a:t>
            </a:r>
          </a:p>
          <a:p>
            <a:r>
              <a:rPr lang="en-US" dirty="0"/>
              <a:t>This means that there are three diets X four supplements = 12 treatment combinations, each with three cows in them (36 times).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098" name="Picture 2" descr="What Do Cows Eat? - Drink-Milk.com">
            <a:extLst>
              <a:ext uri="{FF2B5EF4-FFF2-40B4-BE49-F238E27FC236}">
                <a16:creationId xmlns:a16="http://schemas.microsoft.com/office/drawing/2014/main" id="{556AD9B3-D125-2F45-A402-546DA0B19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52400"/>
            <a:ext cx="4915929" cy="21336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951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11448</TotalTime>
  <Words>4682</Words>
  <Application>Microsoft Macintosh PowerPoint</Application>
  <PresentationFormat>On-screen Show (4:3)</PresentationFormat>
  <Paragraphs>472</Paragraphs>
  <Slides>41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Helvetica</vt:lpstr>
      <vt:lpstr>Monaco</vt:lpstr>
      <vt:lpstr>Office Theme</vt:lpstr>
      <vt:lpstr>Chapter 6 Linear Models: 2-Way ANOVA</vt:lpstr>
      <vt:lpstr>Extend Linear Models to Multiple Predictors</vt:lpstr>
      <vt:lpstr>Extend Linear Models to Mult. Predictors</vt:lpstr>
      <vt:lpstr>Extend Linear Models to Mult. Predictors</vt:lpstr>
      <vt:lpstr>A two-way ANOVA with interaction tests three statistical null hypotheses at the same time: </vt:lpstr>
      <vt:lpstr>More on Interactions</vt:lpstr>
      <vt:lpstr>PowerPoint Presentation</vt:lpstr>
      <vt:lpstr>PowerPoint Presentation</vt:lpstr>
      <vt:lpstr>Cow Growth  Data</vt:lpstr>
      <vt:lpstr>Cow Growth Data</vt:lpstr>
      <vt:lpstr>Cow Growth Data</vt:lpstr>
      <vt:lpstr>Cow Growth Data</vt:lpstr>
      <vt:lpstr># calculate mean weight gain for all 12 combinations  </vt:lpstr>
      <vt:lpstr>Cow Growth Data</vt:lpstr>
      <vt:lpstr>Cow Growth Data</vt:lpstr>
      <vt:lpstr>Cow Growth Data</vt:lpstr>
      <vt:lpstr>Cow Growth Data</vt:lpstr>
      <vt:lpstr>Cow Growth Data</vt:lpstr>
      <vt:lpstr>Cow Growth Data</vt:lpstr>
      <vt:lpstr>Cow Growth Data-Summary Table</vt:lpstr>
      <vt:lpstr>Cow Growth-Calculate Mean/SE</vt:lpstr>
      <vt:lpstr>Cow Growth Data-Mean/SE</vt:lpstr>
      <vt:lpstr>Cow Growth Data-Plot Mean/SE</vt:lpstr>
      <vt:lpstr>Cow Growth Data-Plot Mean/SE</vt:lpstr>
      <vt:lpstr>PowerPoint Presentation</vt:lpstr>
      <vt:lpstr>Post-hoc Comparisons after 2-Way ANOVA</vt:lpstr>
      <vt:lpstr>Post-hoc Comparisons after 2-Way ANOVA</vt:lpstr>
      <vt:lpstr>Results Statement</vt:lpstr>
      <vt:lpstr>2-Way ANOVA-Elevated CO2 Example</vt:lpstr>
      <vt:lpstr>Plot Data with Boxplot (no summary req.)</vt:lpstr>
      <vt:lpstr>PowerPoint Presentation</vt:lpstr>
      <vt:lpstr>Plot Data Using Barchart</vt:lpstr>
      <vt:lpstr>Plot Data Using Mean +/- SE</vt:lpstr>
      <vt:lpstr>Define Linear Model</vt:lpstr>
      <vt:lpstr>Summary of Linear Model</vt:lpstr>
      <vt:lpstr>Multiple Contrasts Using emmeans</vt:lpstr>
      <vt:lpstr>Connecting Letters Report (all levels)</vt:lpstr>
      <vt:lpstr>Results Statement</vt:lpstr>
      <vt:lpstr>PowerPoint Presentation</vt:lpstr>
      <vt:lpstr>PowerPoint Presentation</vt:lpstr>
      <vt:lpstr>Connecting Letters Report of Contrasts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719</cp:revision>
  <cp:lastPrinted>2018-11-19T21:23:19Z</cp:lastPrinted>
  <dcterms:created xsi:type="dcterms:W3CDTF">2013-09-18T21:00:03Z</dcterms:created>
  <dcterms:modified xsi:type="dcterms:W3CDTF">2022-11-02T17:06:29Z</dcterms:modified>
  <cp:category/>
</cp:coreProperties>
</file>

<file path=docProps/thumbnail.jpeg>
</file>